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comments/comment3.xml" ContentType="application/vnd.openxmlformats-officedocument.presentationml.comments+xml"/>
  <Override PartName="/ppt/notesSlides/notesSlide16.xml" ContentType="application/vnd.openxmlformats-officedocument.presentationml.notesSlide+xml"/>
  <Override PartName="/ppt/comments/comment4.xml" ContentType="application/vnd.openxmlformats-officedocument.presentationml.comment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omments/comment6.xml" ContentType="application/vnd.openxmlformats-officedocument.presentationml.comments+xml"/>
  <Override PartName="/ppt/notesSlides/notesSlide29.xml" ContentType="application/vnd.openxmlformats-officedocument.presentationml.notesSlide+xml"/>
  <Override PartName="/ppt/comments/comment7.xml" ContentType="application/vnd.openxmlformats-officedocument.presentationml.comments+xml"/>
  <Override PartName="/ppt/notesSlides/notesSlide30.xml" ContentType="application/vnd.openxmlformats-officedocument.presentationml.notesSlide+xml"/>
  <Override PartName="/ppt/comments/comment8.xml" ContentType="application/vnd.openxmlformats-officedocument.presentationml.comment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49"/>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 id="297" r:id="rId44"/>
    <p:sldId id="298" r:id="rId45"/>
    <p:sldId id="299" r:id="rId46"/>
    <p:sldId id="300" r:id="rId47"/>
    <p:sldId id="301" r:id="rId48"/>
  </p:sldIdLst>
  <p:sldSz cx="9144000" cy="5143500" type="screen16x9"/>
  <p:notesSz cx="6858000" cy="9144000"/>
  <p:embeddedFontLst>
    <p:embeddedFont>
      <p:font typeface="Gill Sans" panose="020B0502020104020203" pitchFamily="34" charset="-79"/>
      <p:regular r:id="rId50"/>
      <p:bold r:id="rId51"/>
    </p:embeddedFont>
    <p:embeddedFont>
      <p:font typeface="Helvetica Neue" panose="02000503000000020004" pitchFamily="2" charset="0"/>
      <p:regular r:id="rId52"/>
      <p:bold r:id="rId53"/>
      <p:italic r:id="rId54"/>
      <p:boldItalic r:id="rId55"/>
    </p:embeddedFont>
    <p:embeddedFont>
      <p:font typeface="Montserrat" pitchFamily="2" charset="77"/>
      <p:regular r:id="rId56"/>
      <p:bold r:id="rId57"/>
      <p:italic r:id="rId58"/>
      <p:boldItalic r:id="rId5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44">
          <p15:clr>
            <a:srgbClr val="A4A3A4"/>
          </p15:clr>
        </p15:guide>
        <p15:guide id="2" pos="288">
          <p15:clr>
            <a:srgbClr val="9AA0A6"/>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Saumya Bhattacharya" initials="" lastIdx="6" clrIdx="0"/>
  <p:cmAuthor id="1" name="Ninglin Liu" initials="" lastIdx="4"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69255"/>
  </p:normalViewPr>
  <p:slideViewPr>
    <p:cSldViewPr snapToGrid="0">
      <p:cViewPr varScale="1">
        <p:scale>
          <a:sx n="123" d="100"/>
          <a:sy n="123" d="100"/>
        </p:scale>
        <p:origin x="1560" y="176"/>
      </p:cViewPr>
      <p:guideLst>
        <p:guide orient="horz" pos="144"/>
        <p:guide pos="288"/>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2.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22-05-08T11:19:56.846" idx="1">
    <p:pos x="6000" y="0"/>
    <p:text>Recommendation: adjust agenda to reflect the suggested changes in titles and make the text hyperlink to respective slides</p:text>
  </p:cm>
</p:cmLst>
</file>

<file path=ppt/comments/comment2.xml><?xml version="1.0" encoding="utf-8"?>
<p:cmLst xmlns:a="http://schemas.openxmlformats.org/drawingml/2006/main" xmlns:r="http://schemas.openxmlformats.org/officeDocument/2006/relationships" xmlns:p="http://schemas.openxmlformats.org/presentationml/2006/main">
  <p:cm authorId="0" dt="2022-05-08T11:09:30.703" idx="2">
    <p:pos x="6000" y="0"/>
    <p:text>Recommendation: move to appendix</p:text>
  </p:cm>
</p:cmLst>
</file>

<file path=ppt/comments/comment3.xml><?xml version="1.0" encoding="utf-8"?>
<p:cmLst xmlns:a="http://schemas.openxmlformats.org/drawingml/2006/main" xmlns:r="http://schemas.openxmlformats.org/officeDocument/2006/relationships" xmlns:p="http://schemas.openxmlformats.org/presentationml/2006/main">
  <p:cm authorId="0" dt="2022-05-08T11:09:39.307" idx="3">
    <p:pos x="6000" y="0"/>
    <p:text>Recommendation: move to appendix</p:text>
  </p:cm>
</p:cmLst>
</file>

<file path=ppt/comments/comment4.xml><?xml version="1.0" encoding="utf-8"?>
<p:cmLst xmlns:a="http://schemas.openxmlformats.org/drawingml/2006/main" xmlns:r="http://schemas.openxmlformats.org/officeDocument/2006/relationships" xmlns:p="http://schemas.openxmlformats.org/presentationml/2006/main">
  <p:cm authorId="0" dt="2022-05-08T11:09:57.802" idx="4">
    <p:pos x="6000" y="0"/>
    <p:text>Recommendation: move to appendix</p:text>
  </p:cm>
</p:cmLst>
</file>

<file path=ppt/comments/comment5.xml><?xml version="1.0" encoding="utf-8"?>
<p:cmLst xmlns:a="http://schemas.openxmlformats.org/drawingml/2006/main" xmlns:r="http://schemas.openxmlformats.org/officeDocument/2006/relationships" xmlns:p="http://schemas.openxmlformats.org/presentationml/2006/main">
  <p:cm authorId="0" dt="2022-05-08T21:27:50.673" idx="5">
    <p:pos x="288" y="144"/>
    <p:text>Recommendation: rename title to say "Cost estimate"</p:text>
  </p:cm>
  <p:cm authorId="1" dt="2022-05-08T21:27:50.673" idx="1">
    <p:pos x="288" y="144"/>
    <p:text>Agreed</p:text>
  </p:cm>
</p:cmLst>
</file>

<file path=ppt/comments/comment6.xml><?xml version="1.0" encoding="utf-8"?>
<p:cmLst xmlns:a="http://schemas.openxmlformats.org/drawingml/2006/main" xmlns:r="http://schemas.openxmlformats.org/officeDocument/2006/relationships" xmlns:p="http://schemas.openxmlformats.org/presentationml/2006/main">
  <p:cm authorId="1" dt="2022-05-07T22:04:47.612" idx="2">
    <p:pos x="6000" y="0"/>
    <p:text>TODO
_Assigned to Ruoran Wang_</p:text>
  </p:cm>
</p:cmLst>
</file>

<file path=ppt/comments/comment7.xml><?xml version="1.0" encoding="utf-8"?>
<p:cmLst xmlns:a="http://schemas.openxmlformats.org/drawingml/2006/main" xmlns:r="http://schemas.openxmlformats.org/officeDocument/2006/relationships" xmlns:p="http://schemas.openxmlformats.org/presentationml/2006/main">
  <p:cm authorId="1" dt="2022-05-07T22:04:35.914" idx="3">
    <p:pos x="6000" y="0"/>
    <p:text>TODO</p:text>
  </p:cm>
</p:cmLst>
</file>

<file path=ppt/comments/comment8.xml><?xml version="1.0" encoding="utf-8"?>
<p:cmLst xmlns:a="http://schemas.openxmlformats.org/drawingml/2006/main" xmlns:r="http://schemas.openxmlformats.org/officeDocument/2006/relationships" xmlns:p="http://schemas.openxmlformats.org/presentationml/2006/main">
  <p:cm authorId="0" dt="2022-05-08T21:28:42.967" idx="6">
    <p:pos x="0" y="-329"/>
    <p:text>Recommendation: add an appendix section after this slide where you put some of the slides some of the slides from the main section as recommended</p:text>
  </p:cm>
  <p:cm authorId="1" dt="2022-05-08T21:28:42.967" idx="4">
    <p:pos x="0" y="-329"/>
    <p:text>Done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12839947cfa_0_34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12839947cfa_0_3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128d84d43bc_3_8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128d84d43bc_3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128104f2609_1_24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7" name="Google Shape;317;g128104f2609_1_2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128104f2609_1_36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128104f2609_1_3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128104f2609_1_27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5" name="Google Shape;365;g128104f2609_1_2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128104f2609_1_30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128104f2609_1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128104f2609_1_3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128104f2609_1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128d84d43bc_2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128d84d43bc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Scalability &amp; Flexibility - use microservice:</a:t>
            </a:r>
            <a:endParaRPr/>
          </a:p>
          <a:p>
            <a:pPr marL="457200" lvl="0" indent="-298450" algn="l" rtl="0">
              <a:spcBef>
                <a:spcPts val="0"/>
              </a:spcBef>
              <a:spcAft>
                <a:spcPts val="0"/>
              </a:spcAft>
              <a:buSzPts val="1100"/>
              <a:buAutoNum type="arabicPeriod"/>
            </a:pPr>
            <a:r>
              <a:rPr lang="en"/>
              <a:t>The system is able to support large visiting volume from customers.</a:t>
            </a:r>
            <a:endParaRPr/>
          </a:p>
          <a:p>
            <a:pPr marL="457200" lvl="0" indent="-298450" algn="l" rtl="0">
              <a:spcBef>
                <a:spcPts val="0"/>
              </a:spcBef>
              <a:spcAft>
                <a:spcPts val="0"/>
              </a:spcAft>
              <a:buSzPts val="1100"/>
              <a:buAutoNum type="arabicPeriod"/>
            </a:pPr>
            <a:r>
              <a:rPr lang="en"/>
              <a:t>2 working processes may demand different resources. Flexible in terms of changing resources allocated according to the demand of working processes, which run in parallel</a:t>
            </a:r>
            <a:endParaRPr/>
          </a:p>
          <a:p>
            <a:pPr marL="0" lvl="0" indent="0" algn="l" rtl="0">
              <a:spcBef>
                <a:spcPts val="0"/>
              </a:spcBef>
              <a:spcAft>
                <a:spcPts val="0"/>
              </a:spcAft>
              <a:buNone/>
            </a:pPr>
            <a:endParaRPr/>
          </a:p>
          <a:p>
            <a:pPr marL="0" lvl="0" indent="0" algn="l" rtl="0">
              <a:spcBef>
                <a:spcPts val="0"/>
              </a:spcBef>
              <a:spcAft>
                <a:spcPts val="0"/>
              </a:spcAft>
              <a:buNone/>
            </a:pPr>
            <a:r>
              <a:rPr lang="en"/>
              <a:t>Security:</a:t>
            </a:r>
            <a:endParaRPr/>
          </a:p>
          <a:p>
            <a:pPr marL="0" lvl="0" indent="0" algn="l" rtl="0">
              <a:spcBef>
                <a:spcPts val="0"/>
              </a:spcBef>
              <a:spcAft>
                <a:spcPts val="0"/>
              </a:spcAft>
              <a:buNone/>
            </a:pPr>
            <a:r>
              <a:rPr lang="en"/>
              <a:t>Use AWS security infrastructure to protect user’s account and transactions</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我们的平台开始人不多，但是逐渐到后期，人流量会增长很快，这就需要我们的平台有scalability的能力</a:t>
            </a:r>
            <a:endParaRPr/>
          </a:p>
          <a:p>
            <a:pPr marL="457200" lvl="0" indent="-298450" algn="l" rtl="0">
              <a:spcBef>
                <a:spcPts val="0"/>
              </a:spcBef>
              <a:spcAft>
                <a:spcPts val="0"/>
              </a:spcAft>
              <a:buSzPts val="1100"/>
              <a:buAutoNum type="arabicPeriod"/>
            </a:pPr>
            <a:r>
              <a:rPr lang="en"/>
              <a:t>由于我们的平台设计很多用的隐私信息，同时还有payment，所以security很重要</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127a6d67beb_1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127a6d67beb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g127a6d67beb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127a6d67beb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For Data Architecture, we used the Data-Driven Design method and separate the whole platform into 6 domains. Each of them is a bounded context and is responsible for resolving a set of problems. We got the admin domain that focuses on activities related to the internal users. And customer domain that focuses on activities related to the external users. Auth domain is responsible for authentication and authorization. The locker domain focuses on the drop-off box and the drop-off location. The shopping domain focuses on browsing used clothes and the management of shopping carts.</a:t>
            </a:r>
          </a:p>
          <a:p>
            <a:pPr marL="0" lvl="0" indent="0" algn="l" rtl="0">
              <a:spcBef>
                <a:spcPts val="0"/>
              </a:spcBef>
              <a:spcAft>
                <a:spcPts val="0"/>
              </a:spcAft>
              <a:buNone/>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128104f2609_0_4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128104f2609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1283e488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1283e488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our tech architecture, and we used event-driven microservices architecture to achieve the scalability of the platform. In this diagram, we split the platform into several layers. We got the front-end layer, API layer, services layer, data layer, and infrastructure layer. In the front-end layer, we got loader balancers to distribute traffic loads equally. And we also used CDN to improve the speed of retrieving static resources. In the infrastructure layer, we build a Kubernetes cluster on top of the cloud provider.</a:t>
            </a:r>
          </a:p>
          <a:p>
            <a:pPr marL="0" lvl="0" indent="0" algn="l" rtl="0">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Google Shape;504;g127a6d67beb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5" name="Google Shape;505;g127a6d67beb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r>
              <a:rPr lang="en-US" sz="1100" b="0" i="0" u="none" strike="noStrike" cap="none" dirty="0">
                <a:solidFill>
                  <a:srgbClr val="000000"/>
                </a:solidFill>
                <a:effectLst/>
                <a:latin typeface="Arial"/>
                <a:ea typeface="Arial"/>
                <a:cs typeface="Arial"/>
                <a:sym typeface="Arial"/>
              </a:rPr>
              <a:t>This diagram shows detailed components in the middle of three layers. In the API layer, we used the external API gateway and the internal API gateway to distribute traffic loads coming from different users. By using these two API gateways, we can set different access control and throttling strategy for them. Next, in the service layer, we got six microservices to serve requests. For developing these microservices, we got a microservices chassis that contains service discovery, centralized config service, circuit breaker, tracing, and logging. For the payment, the billing service needs to connect with some third-party services, such as Stripe or PayPal. Next is our data layer, each service needs to connect with its independent databases. For example, the shopping service uses the document DB to store the used clothes. Using the in-memory database to store the shopping cart data. Using the relational database for the persistence of the shopping cart data.</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127a6d67beb_1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127a6d67beb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In the diagram of Tech Stack, we chose a bunch of frameworks or tools to establish our tech architecture. In the front-end layer, we used </a:t>
            </a:r>
            <a:r>
              <a:rPr lang="en-US" sz="1100" b="0" i="0" u="none" strike="noStrike" cap="none" dirty="0" err="1">
                <a:solidFill>
                  <a:srgbClr val="000000"/>
                </a:solidFill>
                <a:effectLst/>
                <a:latin typeface="Arial"/>
                <a:ea typeface="Arial"/>
                <a:cs typeface="Arial"/>
                <a:sym typeface="Arial"/>
              </a:rPr>
              <a:t>Vue.js</a:t>
            </a:r>
            <a:r>
              <a:rPr lang="en-US" sz="1100" b="0" i="0" u="none" strike="noStrike" cap="none" dirty="0">
                <a:solidFill>
                  <a:srgbClr val="000000"/>
                </a:solidFill>
                <a:effectLst/>
                <a:latin typeface="Arial"/>
                <a:ea typeface="Arial"/>
                <a:cs typeface="Arial"/>
                <a:sym typeface="Arial"/>
              </a:rPr>
              <a:t> and Bootstrap for the front-end of the management portal and used IOS and Android to build mobile apps. In the service layer, we used Spring Cloud Framework and Spring Boot Framework to build a microservice architecture. In the database layer, we used several different AWS services for different databases. We got SQS for message queues, SNS for notification, Aurora for relational databases, </a:t>
            </a:r>
            <a:r>
              <a:rPr lang="en-US" sz="1100" b="0" i="0" u="none" strike="noStrike" cap="none" dirty="0" err="1">
                <a:solidFill>
                  <a:srgbClr val="000000"/>
                </a:solidFill>
                <a:effectLst/>
                <a:latin typeface="Arial"/>
                <a:ea typeface="Arial"/>
                <a:cs typeface="Arial"/>
                <a:sym typeface="Arial"/>
              </a:rPr>
              <a:t>DocumentDB</a:t>
            </a:r>
            <a:r>
              <a:rPr lang="en-US" sz="1100" b="0" i="0" u="none" strike="noStrike" cap="none" dirty="0">
                <a:solidFill>
                  <a:srgbClr val="000000"/>
                </a:solidFill>
                <a:effectLst/>
                <a:latin typeface="Arial"/>
                <a:ea typeface="Arial"/>
                <a:cs typeface="Arial"/>
                <a:sym typeface="Arial"/>
              </a:rPr>
              <a:t> for document databases, </a:t>
            </a:r>
            <a:r>
              <a:rPr lang="en-US" sz="1100" b="0" i="0" u="none" strike="noStrike" cap="none" dirty="0" err="1">
                <a:solidFill>
                  <a:srgbClr val="000000"/>
                </a:solidFill>
                <a:effectLst/>
                <a:latin typeface="Arial"/>
                <a:ea typeface="Arial"/>
                <a:cs typeface="Arial"/>
                <a:sym typeface="Arial"/>
              </a:rPr>
              <a:t>Elasticache</a:t>
            </a:r>
            <a:r>
              <a:rPr lang="en-US" sz="1100" b="0" i="0" u="none" strike="noStrike" cap="none" dirty="0">
                <a:solidFill>
                  <a:srgbClr val="000000"/>
                </a:solidFill>
                <a:effectLst/>
                <a:latin typeface="Arial"/>
                <a:ea typeface="Arial"/>
                <a:cs typeface="Arial"/>
                <a:sym typeface="Arial"/>
              </a:rPr>
              <a:t> for the in-memory database, S3 for the static resources, and CloudFront for the CDN. In the infrastructure layer, we used Kops, Helm, and Terraform to build a Kubernetes cluster. And under this cluster, it used EC2 instance, ASG, ALB, and API Gateway. In the monitoring layer, we used AWS CloudWatch and AWS CloudTrail for logging and monitoring. The ELK stack, </a:t>
            </a:r>
            <a:r>
              <a:rPr lang="en-US" sz="1100" b="0" i="0" u="none" strike="noStrike" cap="none" dirty="0" err="1">
                <a:solidFill>
                  <a:srgbClr val="000000"/>
                </a:solidFill>
                <a:effectLst/>
                <a:latin typeface="Arial"/>
                <a:ea typeface="Arial"/>
                <a:cs typeface="Arial"/>
                <a:sym typeface="Arial"/>
              </a:rPr>
              <a:t>Filebeasts</a:t>
            </a:r>
            <a:r>
              <a:rPr lang="en-US" sz="1100" b="0" i="0" u="none" strike="noStrike" cap="none" dirty="0">
                <a:solidFill>
                  <a:srgbClr val="000000"/>
                </a:solidFill>
                <a:effectLst/>
                <a:latin typeface="Arial"/>
                <a:ea typeface="Arial"/>
                <a:cs typeface="Arial"/>
                <a:sym typeface="Arial"/>
              </a:rPr>
              <a:t>, and </a:t>
            </a:r>
            <a:r>
              <a:rPr lang="en-US" sz="1100" b="0" i="0" u="none" strike="noStrike" cap="none" dirty="0" err="1">
                <a:solidFill>
                  <a:srgbClr val="000000"/>
                </a:solidFill>
                <a:effectLst/>
                <a:latin typeface="Arial"/>
                <a:ea typeface="Arial"/>
                <a:cs typeface="Arial"/>
                <a:sym typeface="Arial"/>
              </a:rPr>
              <a:t>PacketBeats</a:t>
            </a:r>
            <a:r>
              <a:rPr lang="en-US" sz="1100" b="0" i="0" u="none" strike="noStrike" cap="none" dirty="0">
                <a:solidFill>
                  <a:srgbClr val="000000"/>
                </a:solidFill>
                <a:effectLst/>
                <a:latin typeface="Arial"/>
                <a:ea typeface="Arial"/>
                <a:cs typeface="Arial"/>
                <a:sym typeface="Arial"/>
              </a:rPr>
              <a:t> for monitoring business logs generated in all Kubernetes pods. Using </a:t>
            </a:r>
            <a:r>
              <a:rPr lang="en-US" sz="1100" b="0" i="0" u="none" strike="noStrike" cap="none" dirty="0" err="1">
                <a:solidFill>
                  <a:srgbClr val="000000"/>
                </a:solidFill>
                <a:effectLst/>
                <a:latin typeface="Arial"/>
                <a:ea typeface="Arial"/>
                <a:cs typeface="Arial"/>
                <a:sym typeface="Arial"/>
              </a:rPr>
              <a:t>Zipkin</a:t>
            </a:r>
            <a:r>
              <a:rPr lang="en-US" sz="1100" b="0" i="0" u="none" strike="noStrike" cap="none" dirty="0">
                <a:solidFill>
                  <a:srgbClr val="000000"/>
                </a:solidFill>
                <a:effectLst/>
                <a:latin typeface="Arial"/>
                <a:ea typeface="Arial"/>
                <a:cs typeface="Arial"/>
                <a:sym typeface="Arial"/>
              </a:rPr>
              <a:t> UI to present a dependency diagram from a request went through each service. Using Prometheus and Grafana for monitoring the Kubernetes cluster. In the DevOps layer, we used Jenkins, Docker, ECR, Gitlab, Nexus, and </a:t>
            </a:r>
            <a:r>
              <a:rPr lang="en-US" sz="1100" b="0" i="0" u="none" strike="noStrike" cap="none" dirty="0" err="1">
                <a:solidFill>
                  <a:srgbClr val="000000"/>
                </a:solidFill>
                <a:effectLst/>
                <a:latin typeface="Arial"/>
                <a:ea typeface="Arial"/>
                <a:cs typeface="Arial"/>
                <a:sym typeface="Arial"/>
              </a:rPr>
              <a:t>Sonarlint</a:t>
            </a:r>
            <a:r>
              <a:rPr lang="en-US" sz="1100" b="0" i="0" u="none" strike="noStrike" cap="none" dirty="0">
                <a:solidFill>
                  <a:srgbClr val="000000"/>
                </a:solidFill>
                <a:effectLst/>
                <a:latin typeface="Arial"/>
                <a:ea typeface="Arial"/>
                <a:cs typeface="Arial"/>
                <a:sym typeface="Arial"/>
              </a:rPr>
              <a:t> to build a CI/CD pipeline. Using Junit5 and </a:t>
            </a:r>
            <a:r>
              <a:rPr lang="en-US" sz="1100" b="0" i="0" u="none" strike="noStrike" cap="none" dirty="0" err="1">
                <a:solidFill>
                  <a:srgbClr val="000000"/>
                </a:solidFill>
                <a:effectLst/>
                <a:latin typeface="Arial"/>
                <a:ea typeface="Arial"/>
                <a:cs typeface="Arial"/>
                <a:sym typeface="Arial"/>
              </a:rPr>
              <a:t>Mokito</a:t>
            </a:r>
            <a:r>
              <a:rPr lang="en-US" sz="1100" b="0" i="0" u="none" strike="noStrike" cap="none" dirty="0">
                <a:solidFill>
                  <a:srgbClr val="000000"/>
                </a:solidFill>
                <a:effectLst/>
                <a:latin typeface="Arial"/>
                <a:ea typeface="Arial"/>
                <a:cs typeface="Arial"/>
                <a:sym typeface="Arial"/>
              </a:rPr>
              <a:t> for testing.</a:t>
            </a:r>
          </a:p>
          <a:p>
            <a:pPr marL="0" lvl="0" indent="0" algn="l" rtl="0">
              <a:spcBef>
                <a:spcPts val="0"/>
              </a:spcBef>
              <a:spcAft>
                <a:spcPts val="0"/>
              </a:spcAft>
              <a:buNone/>
            </a:pPr>
            <a:endParaRPr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0"/>
        <p:cNvGrpSpPr/>
        <p:nvPr/>
      </p:nvGrpSpPr>
      <p:grpSpPr>
        <a:xfrm>
          <a:off x="0" y="0"/>
          <a:ext cx="0" cy="0"/>
          <a:chOff x="0" y="0"/>
          <a:chExt cx="0" cy="0"/>
        </a:xfrm>
      </p:grpSpPr>
      <p:sp>
        <p:nvSpPr>
          <p:cNvPr id="521" name="Google Shape;521;g128104f2609_0_16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2" name="Google Shape;522;g128104f2609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diagram shows how we deploy our solution into AWS. This is the front-end layer, this is the API layer, this is the service layer, and the last one is the database layer. For deploying microservices in the service layer, we used two master nodes and six slave nodes to build a Kubernetes cluster. Every time Jenkins uses CI/CD pipeline to generate a pod from the Docker image and deploy it into the Kubernetes cluster. In addition, this cluster has the ability of auto-scaling that is based on the CPU utilization. </a:t>
            </a:r>
          </a:p>
          <a:p>
            <a:pPr marL="0" lvl="0" indent="0" algn="l" rtl="0">
              <a:spcBef>
                <a:spcPts val="0"/>
              </a:spcBef>
              <a:spcAft>
                <a:spcPts val="0"/>
              </a:spcAft>
              <a:buNone/>
            </a:pPr>
            <a:endParaRPr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127a6d67beb_1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127a6d67beb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To achieve the security that we selected attributes, we used almost all AWS native services or tools to keep security. First, We used a VPN Gateway and a Customer Gateway to create a secure connection between the AWS Cloud and the internal network. Second, the platform only receives HTTPS requests, after requests arrive the API gateway, the AWS Shield can prevent DDOS attacks and AWS WAF can do IP </a:t>
            </a:r>
            <a:r>
              <a:rPr lang="en-US" sz="1100" b="0" i="0" u="none" strike="noStrike" cap="none" dirty="0" err="1">
                <a:solidFill>
                  <a:srgbClr val="000000"/>
                </a:solidFill>
                <a:effectLst/>
                <a:latin typeface="Arial"/>
                <a:ea typeface="Arial"/>
                <a:cs typeface="Arial"/>
                <a:sym typeface="Arial"/>
              </a:rPr>
              <a:t>filterings</a:t>
            </a:r>
            <a:r>
              <a:rPr lang="en-US" sz="1100" b="0" i="0" u="none" strike="noStrike" cap="none" dirty="0">
                <a:solidFill>
                  <a:srgbClr val="000000"/>
                </a:solidFill>
                <a:effectLst/>
                <a:latin typeface="Arial"/>
                <a:ea typeface="Arial"/>
                <a:cs typeface="Arial"/>
                <a:sym typeface="Arial"/>
              </a:rPr>
              <a:t>. Thirdly, we created each service in one VPC for isolating them from each other. For the communication between services, we transfer requests to AWS Transit Gateway. Fourthly, we put critical stuff such as Kubernetes cluster and databases into private subnets and put application load balancers into public subnets. Fifthly, we used NACLS and SGs as virtual firewalls to secure traffic. Sixthly, auth service in the service layer can help us do the authentication and authorization for all requests. After authentication, auth service will generate a JWT and attach it to the request for other services to get user information. Lastly, AWS CloudWatch and CloudTrail are great for logging and monitoring. For traffic going out of the platform, we used NAT gateways to build a bridge to connect components outside of the VPC.</a:t>
            </a:r>
          </a:p>
          <a:p>
            <a:pPr marL="0" lvl="0" indent="0" algn="l" rtl="0">
              <a:spcBef>
                <a:spcPts val="0"/>
              </a:spcBef>
              <a:spcAft>
                <a:spcPts val="0"/>
              </a:spcAft>
              <a:buNone/>
            </a:pPr>
            <a:endParaRPr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128104f2609_0_6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128104f2609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our execution plan that is split into two phases. Phase 1 focuses on the development of 6 services and the IOS app. Phase 2 focuses on the development of optimization of 6 services and the android app.</a:t>
            </a:r>
          </a:p>
          <a:p>
            <a:pPr marL="0" lvl="0" indent="0" algn="l" rtl="0">
              <a:spcBef>
                <a:spcPts val="0"/>
              </a:spcBef>
              <a:spcAft>
                <a:spcPts val="0"/>
              </a:spcAft>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Google Shape;566;g1283e488b89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7" name="Google Shape;567;g1283e488b89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u="none" strike="noStrike" cap="none" dirty="0">
                <a:solidFill>
                  <a:srgbClr val="000000"/>
                </a:solidFill>
                <a:effectLst/>
                <a:latin typeface="Arial"/>
                <a:ea typeface="Arial"/>
                <a:cs typeface="Arial"/>
                <a:sym typeface="Arial"/>
              </a:rPr>
              <a:t>This is our cost estimate, for the production environment, we should pay about 1,800 dollars per month.</a:t>
            </a:r>
          </a:p>
          <a:p>
            <a:pPr marL="0" lvl="0" indent="0" algn="l" rtl="0">
              <a:spcBef>
                <a:spcPts val="0"/>
              </a:spcBef>
              <a:spcAft>
                <a:spcPts val="0"/>
              </a:spcAft>
              <a:buNone/>
            </a:pPr>
            <a:endParaRPr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6"/>
        <p:cNvGrpSpPr/>
        <p:nvPr/>
      </p:nvGrpSpPr>
      <p:grpSpPr>
        <a:xfrm>
          <a:off x="0" y="0"/>
          <a:ext cx="0" cy="0"/>
          <a:chOff x="0" y="0"/>
          <a:chExt cx="0" cy="0"/>
        </a:xfrm>
      </p:grpSpPr>
      <p:sp>
        <p:nvSpPr>
          <p:cNvPr id="577" name="Google Shape;577;g128d84d43bc_0_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8" name="Google Shape;578;g128d84d43bc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128104f2609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128104f2609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1"/>
        <p:cNvGrpSpPr/>
        <p:nvPr/>
      </p:nvGrpSpPr>
      <p:grpSpPr>
        <a:xfrm>
          <a:off x="0" y="0"/>
          <a:ext cx="0" cy="0"/>
          <a:chOff x="0" y="0"/>
          <a:chExt cx="0" cy="0"/>
        </a:xfrm>
      </p:grpSpPr>
      <p:sp>
        <p:nvSpPr>
          <p:cNvPr id="592" name="Google Shape;592;g12839947f45_2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3" name="Google Shape;593;g12839947f45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12839947f45_1_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12839947f45_1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9"/>
        <p:cNvGrpSpPr/>
        <p:nvPr/>
      </p:nvGrpSpPr>
      <p:grpSpPr>
        <a:xfrm>
          <a:off x="0" y="0"/>
          <a:ext cx="0" cy="0"/>
          <a:chOff x="0" y="0"/>
          <a:chExt cx="0" cy="0"/>
        </a:xfrm>
      </p:grpSpPr>
      <p:sp>
        <p:nvSpPr>
          <p:cNvPr id="600" name="Google Shape;600;g12839947cfa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1" name="Google Shape;601;g12839947cfa_0_3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Why AWS</a:t>
            </a:r>
          </a:p>
          <a:p>
            <a:pPr marL="228600" lvl="0" indent="-228600" algn="l" rtl="0">
              <a:spcBef>
                <a:spcPts val="0"/>
              </a:spcBef>
              <a:spcAft>
                <a:spcPts val="0"/>
              </a:spcAft>
              <a:buAutoNum type="arabicPeriod"/>
            </a:pPr>
            <a:r>
              <a:rPr lang="en-US" dirty="0"/>
              <a:t> number on in the market, Stable</a:t>
            </a:r>
          </a:p>
          <a:p>
            <a:pPr marL="228600" lvl="0" indent="-228600" algn="l" rtl="0">
              <a:spcBef>
                <a:spcPts val="0"/>
              </a:spcBef>
              <a:spcAft>
                <a:spcPts val="0"/>
              </a:spcAft>
              <a:buAutoNum type="arabicPeriod"/>
            </a:pPr>
            <a:r>
              <a:rPr lang="en-US" dirty="0"/>
              <a:t>High availability</a:t>
            </a:r>
          </a:p>
          <a:p>
            <a:pPr marL="228600" lvl="0" indent="-228600" algn="l" rtl="0">
              <a:spcBef>
                <a:spcPts val="0"/>
              </a:spcBef>
              <a:spcAft>
                <a:spcPts val="0"/>
              </a:spcAft>
              <a:buAutoNum type="arabicPeriod"/>
            </a:pPr>
            <a:r>
              <a:rPr lang="en-US" dirty="0"/>
              <a:t> But we are not only consider AWS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t>
            </a:r>
            <a:r>
              <a:rPr lang="en-CN" dirty="0"/>
              <a:t>hy microservices</a:t>
            </a:r>
          </a:p>
          <a:p>
            <a:pPr marL="228600" lvl="0" indent="-228600" algn="l" rtl="0">
              <a:spcBef>
                <a:spcPts val="0"/>
              </a:spcBef>
              <a:spcAft>
                <a:spcPts val="0"/>
              </a:spcAft>
              <a:buAutoNum type="arabicPeriod"/>
            </a:pPr>
            <a:r>
              <a:rPr lang="en-US" dirty="0"/>
              <a:t>S</a:t>
            </a:r>
            <a:r>
              <a:rPr lang="en-CN" dirty="0"/>
              <a:t>calability</a:t>
            </a:r>
          </a:p>
          <a:p>
            <a:pPr marL="228600" lvl="0" indent="-228600" algn="l" rtl="0">
              <a:spcBef>
                <a:spcPts val="0"/>
              </a:spcBef>
              <a:spcAft>
                <a:spcPts val="0"/>
              </a:spcAft>
              <a:buAutoNum type="arabicPeriod"/>
            </a:pPr>
            <a:r>
              <a:rPr lang="en-US" dirty="0"/>
              <a:t>S</a:t>
            </a:r>
            <a:r>
              <a:rPr lang="en-CN" dirty="0"/>
              <a:t>ize of development team, deployment and maintainance</a:t>
            </a:r>
          </a:p>
          <a:p>
            <a:pPr marL="228600" lvl="0" indent="-228600" algn="l" rtl="0">
              <a:spcBef>
                <a:spcPts val="0"/>
              </a:spcBef>
              <a:spcAft>
                <a:spcPts val="0"/>
              </a:spcAft>
              <a:buAutoNum type="arabicPeriod"/>
            </a:pPr>
            <a:r>
              <a:rPr lang="en-CN" dirty="0"/>
              <a:t>easy to change</a:t>
            </a:r>
          </a:p>
          <a:p>
            <a:pPr marL="228600" lvl="0" indent="-228600" algn="l" rtl="0">
              <a:spcBef>
                <a:spcPts val="0"/>
              </a:spcBef>
              <a:spcAft>
                <a:spcPts val="0"/>
              </a:spcAft>
              <a:buAutoNum type="arabicPeriod"/>
            </a:pPr>
            <a:r>
              <a:rPr lang="en-CN" dirty="0"/>
              <a:t>CI/CD </a:t>
            </a:r>
          </a:p>
          <a:p>
            <a:pPr marL="228600" lvl="0" indent="-228600" algn="l" rtl="0">
              <a:spcBef>
                <a:spcPts val="0"/>
              </a:spcBef>
              <a:spcAft>
                <a:spcPts val="0"/>
              </a:spcAft>
              <a:buAutoNum type="arabicPeriod"/>
            </a:pPr>
            <a:endParaRPr lang="en-CN" dirty="0"/>
          </a:p>
          <a:p>
            <a:pPr marL="228600" lvl="0" indent="-228600" algn="l" rtl="0">
              <a:spcBef>
                <a:spcPts val="0"/>
              </a:spcBef>
              <a:spcAft>
                <a:spcPts val="0"/>
              </a:spcAft>
              <a:buAutoNum type="arabicPeriod"/>
            </a:pPr>
            <a:endParaRPr lang="en-CN" dirty="0"/>
          </a:p>
          <a:p>
            <a:pPr marL="228600" lvl="0" indent="-228600" algn="l" rtl="0">
              <a:spcBef>
                <a:spcPts val="0"/>
              </a:spcBef>
              <a:spcAft>
                <a:spcPts val="0"/>
              </a:spcAft>
              <a:buAutoNum type="arabicPeriod"/>
            </a:pPr>
            <a:endParaRPr lang="en-CN"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126f3bab3da_0_1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7" name="Google Shape;607;g126f3bab3da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126f3bab3da_0_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126f3bab3da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128104f2609_0_15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128104f2609_0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128104f2609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6" name="Google Shape;626;g128104f260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1"/>
        <p:cNvGrpSpPr/>
        <p:nvPr/>
      </p:nvGrpSpPr>
      <p:grpSpPr>
        <a:xfrm>
          <a:off x="0" y="0"/>
          <a:ext cx="0" cy="0"/>
          <a:chOff x="0" y="0"/>
          <a:chExt cx="0" cy="0"/>
        </a:xfrm>
      </p:grpSpPr>
      <p:sp>
        <p:nvSpPr>
          <p:cNvPr id="632" name="Google Shape;632;g128104f2609_0_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3" name="Google Shape;633;g128104f2609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8"/>
        <p:cNvGrpSpPr/>
        <p:nvPr/>
      </p:nvGrpSpPr>
      <p:grpSpPr>
        <a:xfrm>
          <a:off x="0" y="0"/>
          <a:ext cx="0" cy="0"/>
          <a:chOff x="0" y="0"/>
          <a:chExt cx="0" cy="0"/>
        </a:xfrm>
      </p:grpSpPr>
      <p:sp>
        <p:nvSpPr>
          <p:cNvPr id="639" name="Google Shape;639;g128104f2609_0_1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0" name="Google Shape;640;g128104f2609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128d84d43bc_1_4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7" name="Google Shape;647;g128d84d43bc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g12839947f45_0_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3" name="Google Shape;653;g12839947f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12839947f45_0_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12839947f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
        <p:cNvGrpSpPr/>
        <p:nvPr/>
      </p:nvGrpSpPr>
      <p:grpSpPr>
        <a:xfrm>
          <a:off x="0" y="0"/>
          <a:ext cx="0" cy="0"/>
          <a:chOff x="0" y="0"/>
          <a:chExt cx="0" cy="0"/>
        </a:xfrm>
      </p:grpSpPr>
      <p:sp>
        <p:nvSpPr>
          <p:cNvPr id="123" name="Google Shape;123;g128cc3d14d0_0_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 name="Google Shape;124;g128cc3d14d0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12839947f45_0_15: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12839947f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6"/>
        <p:cNvGrpSpPr/>
        <p:nvPr/>
      </p:nvGrpSpPr>
      <p:grpSpPr>
        <a:xfrm>
          <a:off x="0" y="0"/>
          <a:ext cx="0" cy="0"/>
          <a:chOff x="0" y="0"/>
          <a:chExt cx="0" cy="0"/>
        </a:xfrm>
      </p:grpSpPr>
      <p:sp>
        <p:nvSpPr>
          <p:cNvPr id="677" name="Google Shape;677;g12839947f45_0_22: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8" name="Google Shape;678;g12839947f45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4"/>
        <p:cNvGrpSpPr/>
        <p:nvPr/>
      </p:nvGrpSpPr>
      <p:grpSpPr>
        <a:xfrm>
          <a:off x="0" y="0"/>
          <a:ext cx="0" cy="0"/>
          <a:chOff x="0" y="0"/>
          <a:chExt cx="0" cy="0"/>
        </a:xfrm>
      </p:grpSpPr>
      <p:sp>
        <p:nvSpPr>
          <p:cNvPr id="685" name="Google Shape;685;g12839947f45_0_29: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6" name="Google Shape;686;g12839947f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2"/>
        <p:cNvGrpSpPr/>
        <p:nvPr/>
      </p:nvGrpSpPr>
      <p:grpSpPr>
        <a:xfrm>
          <a:off x="0" y="0"/>
          <a:ext cx="0" cy="0"/>
          <a:chOff x="0" y="0"/>
          <a:chExt cx="0" cy="0"/>
        </a:xfrm>
      </p:grpSpPr>
      <p:sp>
        <p:nvSpPr>
          <p:cNvPr id="693" name="Google Shape;693;g12839947f45_0_36: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4" name="Google Shape;694;g12839947f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0"/>
        <p:cNvGrpSpPr/>
        <p:nvPr/>
      </p:nvGrpSpPr>
      <p:grpSpPr>
        <a:xfrm>
          <a:off x="0" y="0"/>
          <a:ext cx="0" cy="0"/>
          <a:chOff x="0" y="0"/>
          <a:chExt cx="0" cy="0"/>
        </a:xfrm>
      </p:grpSpPr>
      <p:sp>
        <p:nvSpPr>
          <p:cNvPr id="701" name="Google Shape;701;g12839947f45_0_4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2" name="Google Shape;702;g12839947f4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8"/>
        <p:cNvGrpSpPr/>
        <p:nvPr/>
      </p:nvGrpSpPr>
      <p:grpSpPr>
        <a:xfrm>
          <a:off x="0" y="0"/>
          <a:ext cx="0" cy="0"/>
          <a:chOff x="0" y="0"/>
          <a:chExt cx="0" cy="0"/>
        </a:xfrm>
      </p:grpSpPr>
      <p:sp>
        <p:nvSpPr>
          <p:cNvPr id="709" name="Google Shape;709;g12839947f45_0_5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0" name="Google Shape;710;g12839947f45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12839947cfa_0_370: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12839947cfa_0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128104f2609_1_28: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128104f2609_1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7"/>
        <p:cNvGrpSpPr/>
        <p:nvPr/>
      </p:nvGrpSpPr>
      <p:grpSpPr>
        <a:xfrm>
          <a:off x="0" y="0"/>
          <a:ext cx="0" cy="0"/>
          <a:chOff x="0" y="0"/>
          <a:chExt cx="0" cy="0"/>
        </a:xfrm>
      </p:grpSpPr>
      <p:sp>
        <p:nvSpPr>
          <p:cNvPr id="178" name="Google Shape;178;g128104f2609_1_123: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9" name="Google Shape;179;g128104f2609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128104f2609_1_151: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128104f2609_1_1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128104f2609_1_184: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128104f2609_1_1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Analyze market size and put in this slide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128104f2609_1_477:notes"/>
          <p:cNvSpPr>
            <a:spLocks noGrp="1" noRot="1" noChangeAspect="1"/>
          </p:cNvSpPr>
          <p:nvPr>
            <p:ph type="sldImg" idx="2"/>
          </p:nvPr>
        </p:nvSpPr>
        <p:spPr>
          <a:xfrm>
            <a:off x="381309"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128104f2609_1_4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a:solidFill>
                  <a:srgbClr val="373737"/>
                </a:solidFill>
                <a:highlight>
                  <a:srgbClr val="FFFFFF"/>
                </a:highlight>
                <a:latin typeface="Montserrat"/>
                <a:ea typeface="Montserrat"/>
                <a:cs typeface="Montserrat"/>
                <a:sym typeface="Montserrat"/>
              </a:rPr>
              <a:t>As per the report published by The Brainy Insights, the global recycled textile market is projected to grow from USD 6.89 billion in 2020 to USD 10.37 billion by 2028, at a CAGR of 6.74% during the forecast period 2021-2028.</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4"/>
        <p:cNvGrpSpPr/>
        <p:nvPr/>
      </p:nvGrpSpPr>
      <p:grpSpPr>
        <a:xfrm>
          <a:off x="0" y="0"/>
          <a:ext cx="0" cy="0"/>
          <a:chOff x="0" y="0"/>
          <a:chExt cx="0" cy="0"/>
        </a:xfrm>
      </p:grpSpPr>
      <p:sp>
        <p:nvSpPr>
          <p:cNvPr id="55" name="Google Shape;55;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56" name="Google Shape;56;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7" name="Google Shape;57;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58"/>
        <p:cNvGrpSpPr/>
        <p:nvPr/>
      </p:nvGrpSpPr>
      <p:grpSpPr>
        <a:xfrm>
          <a:off x="0" y="0"/>
          <a:ext cx="0" cy="0"/>
          <a:chOff x="0" y="0"/>
          <a:chExt cx="0" cy="0"/>
        </a:xfrm>
      </p:grpSpPr>
      <p:sp>
        <p:nvSpPr>
          <p:cNvPr id="59" name="Google Shape;59;p15"/>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60" name="Google Shape;60;p1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1"/>
        <p:cNvGrpSpPr/>
        <p:nvPr/>
      </p:nvGrpSpPr>
      <p:grpSpPr>
        <a:xfrm>
          <a:off x="0" y="0"/>
          <a:ext cx="0" cy="0"/>
          <a:chOff x="0" y="0"/>
          <a:chExt cx="0" cy="0"/>
        </a:xfrm>
      </p:grpSpPr>
      <p:sp>
        <p:nvSpPr>
          <p:cNvPr id="62" name="Google Shape;62;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3" name="Google Shape;63;p1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64" name="Google Shape;64;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65"/>
        <p:cNvGrpSpPr/>
        <p:nvPr/>
      </p:nvGrpSpPr>
      <p:grpSpPr>
        <a:xfrm>
          <a:off x="0" y="0"/>
          <a:ext cx="0" cy="0"/>
          <a:chOff x="0" y="0"/>
          <a:chExt cx="0" cy="0"/>
        </a:xfrm>
      </p:grpSpPr>
      <p:sp>
        <p:nvSpPr>
          <p:cNvPr id="66" name="Google Shape;6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7"/>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8" name="Google Shape;68;p1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69" name="Google Shape;69;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2" name="Google Shape;72;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73"/>
        <p:cNvGrpSpPr/>
        <p:nvPr/>
      </p:nvGrpSpPr>
      <p:grpSpPr>
        <a:xfrm>
          <a:off x="0" y="0"/>
          <a:ext cx="0" cy="0"/>
          <a:chOff x="0" y="0"/>
          <a:chExt cx="0" cy="0"/>
        </a:xfrm>
      </p:grpSpPr>
      <p:sp>
        <p:nvSpPr>
          <p:cNvPr id="74" name="Google Shape;74;p19"/>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75" name="Google Shape;75;p19"/>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76" name="Google Shape;76;p1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77"/>
        <p:cNvGrpSpPr/>
        <p:nvPr/>
      </p:nvGrpSpPr>
      <p:grpSpPr>
        <a:xfrm>
          <a:off x="0" y="0"/>
          <a:ext cx="0" cy="0"/>
          <a:chOff x="0" y="0"/>
          <a:chExt cx="0" cy="0"/>
        </a:xfrm>
      </p:grpSpPr>
      <p:sp>
        <p:nvSpPr>
          <p:cNvPr id="78" name="Google Shape;78;p20"/>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79" name="Google Shape;79;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0"/>
        <p:cNvGrpSpPr/>
        <p:nvPr/>
      </p:nvGrpSpPr>
      <p:grpSpPr>
        <a:xfrm>
          <a:off x="0" y="0"/>
          <a:ext cx="0" cy="0"/>
          <a:chOff x="0" y="0"/>
          <a:chExt cx="0" cy="0"/>
        </a:xfrm>
      </p:grpSpPr>
      <p:sp>
        <p:nvSpPr>
          <p:cNvPr id="81" name="Google Shape;81;p21"/>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1"/>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83" name="Google Shape;83;p21"/>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84" name="Google Shape;84;p21"/>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85" name="Google Shape;85;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rtl="0">
              <a:spcBef>
                <a:spcPts val="0"/>
              </a:spcBef>
              <a:spcAft>
                <a:spcPts val="0"/>
              </a:spcAft>
              <a:buSzPts val="3600"/>
              <a:buNone/>
              <a:defRPr sz="36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6"/>
        <p:cNvGrpSpPr/>
        <p:nvPr/>
      </p:nvGrpSpPr>
      <p:grpSpPr>
        <a:xfrm>
          <a:off x="0" y="0"/>
          <a:ext cx="0" cy="0"/>
          <a:chOff x="0" y="0"/>
          <a:chExt cx="0" cy="0"/>
        </a:xfrm>
      </p:grpSpPr>
      <p:sp>
        <p:nvSpPr>
          <p:cNvPr id="87" name="Google Shape;87;p22"/>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88" name="Google Shape;88;p2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
        <p:cNvGrpSpPr/>
        <p:nvPr/>
      </p:nvGrpSpPr>
      <p:grpSpPr>
        <a:xfrm>
          <a:off x="0" y="0"/>
          <a:ext cx="0" cy="0"/>
          <a:chOff x="0" y="0"/>
          <a:chExt cx="0" cy="0"/>
        </a:xfrm>
      </p:grpSpPr>
      <p:sp>
        <p:nvSpPr>
          <p:cNvPr id="90" name="Google Shape;90;p23"/>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91" name="Google Shape;91;p23"/>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sp>
        <p:nvSpPr>
          <p:cNvPr id="92" name="Google Shape;92;p2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
        <p:cNvGrpSpPr/>
        <p:nvPr/>
      </p:nvGrpSpPr>
      <p:grpSpPr>
        <a:xfrm>
          <a:off x="0" y="0"/>
          <a:ext cx="0" cy="0"/>
          <a:chOff x="0" y="0"/>
          <a:chExt cx="0" cy="0"/>
        </a:xfrm>
      </p:grpSpPr>
      <p:sp>
        <p:nvSpPr>
          <p:cNvPr id="94" name="Google Shape;94;p2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rtl="0">
              <a:spcBef>
                <a:spcPts val="0"/>
              </a:spcBef>
              <a:spcAft>
                <a:spcPts val="0"/>
              </a:spcAft>
              <a:buSzPts val="1200"/>
              <a:buChar char="●"/>
              <a:defRPr sz="12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4200"/>
              <a:buNone/>
              <a:defRPr sz="4200"/>
            </a:lvl1pPr>
            <a:lvl2pPr lvl="1" algn="ctr" rtl="0">
              <a:spcBef>
                <a:spcPts val="0"/>
              </a:spcBef>
              <a:spcAft>
                <a:spcPts val="0"/>
              </a:spcAft>
              <a:buSzPts val="4200"/>
              <a:buNone/>
              <a:defRPr sz="4200"/>
            </a:lvl2pPr>
            <a:lvl3pPr lvl="2" algn="ctr" rtl="0">
              <a:spcBef>
                <a:spcPts val="0"/>
              </a:spcBef>
              <a:spcAft>
                <a:spcPts val="0"/>
              </a:spcAft>
              <a:buSzPts val="4200"/>
              <a:buNone/>
              <a:defRPr sz="4200"/>
            </a:lvl3pPr>
            <a:lvl4pPr lvl="3" algn="ctr" rtl="0">
              <a:spcBef>
                <a:spcPts val="0"/>
              </a:spcBef>
              <a:spcAft>
                <a:spcPts val="0"/>
              </a:spcAft>
              <a:buSzPts val="4200"/>
              <a:buNone/>
              <a:defRPr sz="4200"/>
            </a:lvl4pPr>
            <a:lvl5pPr lvl="4" algn="ctr" rtl="0">
              <a:spcBef>
                <a:spcPts val="0"/>
              </a:spcBef>
              <a:spcAft>
                <a:spcPts val="0"/>
              </a:spcAft>
              <a:buSzPts val="4200"/>
              <a:buNone/>
              <a:defRPr sz="4200"/>
            </a:lvl5pPr>
            <a:lvl6pPr lvl="5" algn="ctr" rtl="0">
              <a:spcBef>
                <a:spcPts val="0"/>
              </a:spcBef>
              <a:spcAft>
                <a:spcPts val="0"/>
              </a:spcAft>
              <a:buSzPts val="4200"/>
              <a:buNone/>
              <a:defRPr sz="4200"/>
            </a:lvl6pPr>
            <a:lvl7pPr lvl="6" algn="ctr" rtl="0">
              <a:spcBef>
                <a:spcPts val="0"/>
              </a:spcBef>
              <a:spcAft>
                <a:spcPts val="0"/>
              </a:spcAft>
              <a:buSzPts val="4200"/>
              <a:buNone/>
              <a:defRPr sz="4200"/>
            </a:lvl7pPr>
            <a:lvl8pPr lvl="7" algn="ctr" rtl="0">
              <a:spcBef>
                <a:spcPts val="0"/>
              </a:spcBef>
              <a:spcAft>
                <a:spcPts val="0"/>
              </a:spcAft>
              <a:buSzPts val="4200"/>
              <a:buNone/>
              <a:defRPr sz="4200"/>
            </a:lvl8pPr>
            <a:lvl9pPr lvl="8" algn="ctr" rtl="0">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100"/>
              <a:buNone/>
              <a:defRPr sz="21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rtl="0">
              <a:spcBef>
                <a:spcPts val="0"/>
              </a:spcBef>
              <a:spcAft>
                <a:spcPts val="0"/>
              </a:spcAft>
              <a:buSzPts val="18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rtl="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52" name="Google Shape;52;p13"/>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rtl="0">
              <a:lnSpc>
                <a:spcPct val="115000"/>
              </a:lnSpc>
              <a:spcBef>
                <a:spcPts val="0"/>
              </a:spcBef>
              <a:spcAft>
                <a:spcPts val="0"/>
              </a:spcAft>
              <a:buClr>
                <a:schemeClr val="dk2"/>
              </a:buClr>
              <a:buSzPts val="1800"/>
              <a:buChar char="●"/>
              <a:defRPr sz="1800">
                <a:solidFill>
                  <a:schemeClr val="dk2"/>
                </a:solidFill>
              </a:defRPr>
            </a:lvl1pPr>
            <a:lvl2pPr marL="914400" lvl="1" indent="-317500" rtl="0">
              <a:lnSpc>
                <a:spcPct val="115000"/>
              </a:lnSpc>
              <a:spcBef>
                <a:spcPts val="0"/>
              </a:spcBef>
              <a:spcAft>
                <a:spcPts val="0"/>
              </a:spcAft>
              <a:buClr>
                <a:schemeClr val="dk2"/>
              </a:buClr>
              <a:buSzPts val="1400"/>
              <a:buChar char="○"/>
              <a:defRPr>
                <a:solidFill>
                  <a:schemeClr val="dk2"/>
                </a:solidFill>
              </a:defRPr>
            </a:lvl2pPr>
            <a:lvl3pPr marL="1371600" lvl="2" indent="-317500" rtl="0">
              <a:lnSpc>
                <a:spcPct val="115000"/>
              </a:lnSpc>
              <a:spcBef>
                <a:spcPts val="0"/>
              </a:spcBef>
              <a:spcAft>
                <a:spcPts val="0"/>
              </a:spcAft>
              <a:buClr>
                <a:schemeClr val="dk2"/>
              </a:buClr>
              <a:buSzPts val="1400"/>
              <a:buChar char="■"/>
              <a:defRPr>
                <a:solidFill>
                  <a:schemeClr val="dk2"/>
                </a:solidFill>
              </a:defRPr>
            </a:lvl3pPr>
            <a:lvl4pPr marL="1828800" lvl="3" indent="-317500" rtl="0">
              <a:lnSpc>
                <a:spcPct val="115000"/>
              </a:lnSpc>
              <a:spcBef>
                <a:spcPts val="0"/>
              </a:spcBef>
              <a:spcAft>
                <a:spcPts val="0"/>
              </a:spcAft>
              <a:buClr>
                <a:schemeClr val="dk2"/>
              </a:buClr>
              <a:buSzPts val="1400"/>
              <a:buChar char="●"/>
              <a:defRPr>
                <a:solidFill>
                  <a:schemeClr val="dk2"/>
                </a:solidFill>
              </a:defRPr>
            </a:lvl4pPr>
            <a:lvl5pPr marL="2286000" lvl="4" indent="-317500" rtl="0">
              <a:lnSpc>
                <a:spcPct val="115000"/>
              </a:lnSpc>
              <a:spcBef>
                <a:spcPts val="0"/>
              </a:spcBef>
              <a:spcAft>
                <a:spcPts val="0"/>
              </a:spcAft>
              <a:buClr>
                <a:schemeClr val="dk2"/>
              </a:buClr>
              <a:buSzPts val="1400"/>
              <a:buChar char="○"/>
              <a:defRPr>
                <a:solidFill>
                  <a:schemeClr val="dk2"/>
                </a:solidFill>
              </a:defRPr>
            </a:lvl5pPr>
            <a:lvl6pPr marL="2743200" lvl="5" indent="-317500" rtl="0">
              <a:lnSpc>
                <a:spcPct val="115000"/>
              </a:lnSpc>
              <a:spcBef>
                <a:spcPts val="0"/>
              </a:spcBef>
              <a:spcAft>
                <a:spcPts val="0"/>
              </a:spcAft>
              <a:buClr>
                <a:schemeClr val="dk2"/>
              </a:buClr>
              <a:buSzPts val="1400"/>
              <a:buChar char="■"/>
              <a:defRPr>
                <a:solidFill>
                  <a:schemeClr val="dk2"/>
                </a:solidFill>
              </a:defRPr>
            </a:lvl6pPr>
            <a:lvl7pPr marL="3200400" lvl="6" indent="-317500" rtl="0">
              <a:lnSpc>
                <a:spcPct val="115000"/>
              </a:lnSpc>
              <a:spcBef>
                <a:spcPts val="0"/>
              </a:spcBef>
              <a:spcAft>
                <a:spcPts val="0"/>
              </a:spcAft>
              <a:buClr>
                <a:schemeClr val="dk2"/>
              </a:buClr>
              <a:buSzPts val="1400"/>
              <a:buChar char="●"/>
              <a:defRPr>
                <a:solidFill>
                  <a:schemeClr val="dk2"/>
                </a:solidFill>
              </a:defRPr>
            </a:lvl7pPr>
            <a:lvl8pPr marL="3657600" lvl="7" indent="-317500" rtl="0">
              <a:lnSpc>
                <a:spcPct val="115000"/>
              </a:lnSpc>
              <a:spcBef>
                <a:spcPts val="0"/>
              </a:spcBef>
              <a:spcAft>
                <a:spcPts val="0"/>
              </a:spcAft>
              <a:buClr>
                <a:schemeClr val="dk2"/>
              </a:buClr>
              <a:buSzPts val="1400"/>
              <a:buChar char="○"/>
              <a:defRPr>
                <a:solidFill>
                  <a:schemeClr val="dk2"/>
                </a:solidFill>
              </a:defRPr>
            </a:lvl8pPr>
            <a:lvl9pPr marL="4114800" lvl="8" indent="-317500" rtl="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53" name="Google Shape;53;p13"/>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rtl="0">
              <a:buNone/>
              <a:defRPr sz="1000">
                <a:solidFill>
                  <a:schemeClr val="dk2"/>
                </a:solidFill>
              </a:defRPr>
            </a:lvl1pPr>
            <a:lvl2pPr lvl="1" algn="r" rtl="0">
              <a:buNone/>
              <a:defRPr sz="1000">
                <a:solidFill>
                  <a:schemeClr val="dk2"/>
                </a:solidFill>
              </a:defRPr>
            </a:lvl2pPr>
            <a:lvl3pPr lvl="2" algn="r" rtl="0">
              <a:buNone/>
              <a:defRPr sz="1000">
                <a:solidFill>
                  <a:schemeClr val="dk2"/>
                </a:solidFill>
              </a:defRPr>
            </a:lvl3pPr>
            <a:lvl4pPr lvl="3" algn="r" rtl="0">
              <a:buNone/>
              <a:defRPr sz="1000">
                <a:solidFill>
                  <a:schemeClr val="dk2"/>
                </a:solidFill>
              </a:defRPr>
            </a:lvl4pPr>
            <a:lvl5pPr lvl="4" algn="r" rtl="0">
              <a:buNone/>
              <a:defRPr sz="1000">
                <a:solidFill>
                  <a:schemeClr val="dk2"/>
                </a:solidFill>
              </a:defRPr>
            </a:lvl5pPr>
            <a:lvl6pPr lvl="5" algn="r" rtl="0">
              <a:buNone/>
              <a:defRPr sz="1000">
                <a:solidFill>
                  <a:schemeClr val="dk2"/>
                </a:solidFill>
              </a:defRPr>
            </a:lvl6pPr>
            <a:lvl7pPr lvl="6" algn="r" rtl="0">
              <a:buNone/>
              <a:defRPr sz="1000">
                <a:solidFill>
                  <a:schemeClr val="dk2"/>
                </a:solidFill>
              </a:defRPr>
            </a:lvl7pPr>
            <a:lvl8pPr lvl="7" algn="r" rtl="0">
              <a:buNone/>
              <a:defRPr sz="1000">
                <a:solidFill>
                  <a:schemeClr val="dk2"/>
                </a:solidFill>
              </a:defRPr>
            </a:lvl8pPr>
            <a:lvl9pPr lvl="8" algn="r" rtl="0">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hyperlink" Target="https://whimsical.com/reclothes-AoxfnBQ7rSc86PFvT4TFJy" TargetMode="Externa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14.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png"/></Relationships>
</file>

<file path=ppt/slides/_rels/slide12.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image" Target="../media/image24.png"/><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 Id="rId1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omments" Target="../comments/comment2.xml"/><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omments" Target="../comments/comment3.xml"/><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6.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omments" Target="../comments/comment4.xml"/><Relationship Id="rId3" Type="http://schemas.openxmlformats.org/officeDocument/2006/relationships/image" Target="../media/image1.png"/><Relationship Id="rId7" Type="http://schemas.openxmlformats.org/officeDocument/2006/relationships/image" Target="../media/image19.png"/><Relationship Id="rId12"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2.png"/><Relationship Id="rId5" Type="http://schemas.openxmlformats.org/officeDocument/2006/relationships/image" Target="../media/image17.png"/><Relationship Id="rId10" Type="http://schemas.openxmlformats.org/officeDocument/2006/relationships/image" Target="../media/image21.png"/><Relationship Id="rId4" Type="http://schemas.openxmlformats.org/officeDocument/2006/relationships/image" Target="../media/image16.png"/><Relationship Id="rId9"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5.xml"/><Relationship Id="rId5" Type="http://schemas.openxmlformats.org/officeDocument/2006/relationships/image" Target="../media/image28.png"/><Relationship Id="rId4" Type="http://schemas.openxmlformats.org/officeDocument/2006/relationships/image" Target="../media/image27.png"/></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2.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hyperlink" Target="https://www.cloudcraft.co/" TargetMode="Externa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9.png"/><Relationship Id="rId13" Type="http://schemas.openxmlformats.org/officeDocument/2006/relationships/image" Target="../media/image44.png"/><Relationship Id="rId3" Type="http://schemas.openxmlformats.org/officeDocument/2006/relationships/image" Target="../media/image2.png"/><Relationship Id="rId7" Type="http://schemas.openxmlformats.org/officeDocument/2006/relationships/image" Target="../media/image38.png"/><Relationship Id="rId12"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png"/><Relationship Id="rId15" Type="http://schemas.openxmlformats.org/officeDocument/2006/relationships/hyperlink" Target="https://www.lucidchart.com/" TargetMode="External"/><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 Id="rId1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hyperlink" Target="https://www.onlinegantt.com/" TargetMode="Externa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comments" Target="../comments/comment5.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hyperlink" Target="https://www.cloudcraft.co/" TargetMode="External"/><Relationship Id="rId5" Type="http://schemas.openxmlformats.org/officeDocument/2006/relationships/image" Target="../media/image2.pn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comments" Target="../comments/comment6.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comments" Target="../comments/comment7.xml"/></Relationships>
</file>

<file path=ppt/slides/_rels/slide3.xml.rels><?xml version="1.0" encoding="UTF-8" standalone="yes"?>
<Relationships xmlns="http://schemas.openxmlformats.org/package/2006/relationships"><Relationship Id="rId8" Type="http://schemas.openxmlformats.org/officeDocument/2006/relationships/slide" Target="slide19.xml"/><Relationship Id="rId13" Type="http://schemas.openxmlformats.org/officeDocument/2006/relationships/slide" Target="slide25.xml"/><Relationship Id="rId3" Type="http://schemas.openxmlformats.org/officeDocument/2006/relationships/slide" Target="slide4.xml"/><Relationship Id="rId7" Type="http://schemas.openxmlformats.org/officeDocument/2006/relationships/slide" Target="slide18.xml"/><Relationship Id="rId12" Type="http://schemas.openxmlformats.org/officeDocument/2006/relationships/slide" Target="slide24.xml"/><Relationship Id="rId2" Type="http://schemas.openxmlformats.org/officeDocument/2006/relationships/notesSlide" Target="../notesSlides/notesSlide3.xml"/><Relationship Id="rId16" Type="http://schemas.openxmlformats.org/officeDocument/2006/relationships/comments" Target="../comments/comment1.xml"/><Relationship Id="rId1" Type="http://schemas.openxmlformats.org/officeDocument/2006/relationships/slideLayout" Target="../slideLayouts/slideLayout4.xml"/><Relationship Id="rId6" Type="http://schemas.openxmlformats.org/officeDocument/2006/relationships/slide" Target="slide17.xml"/><Relationship Id="rId11" Type="http://schemas.openxmlformats.org/officeDocument/2006/relationships/slide" Target="slide23.xml"/><Relationship Id="rId5" Type="http://schemas.openxmlformats.org/officeDocument/2006/relationships/slide" Target="slide11.xml"/><Relationship Id="rId15" Type="http://schemas.openxmlformats.org/officeDocument/2006/relationships/image" Target="../media/image2.png"/><Relationship Id="rId10" Type="http://schemas.openxmlformats.org/officeDocument/2006/relationships/slide" Target="slide22.xml"/><Relationship Id="rId4" Type="http://schemas.openxmlformats.org/officeDocument/2006/relationships/slide" Target="slide10.xml"/><Relationship Id="rId9" Type="http://schemas.openxmlformats.org/officeDocument/2006/relationships/slide" Target="slide20.xml"/><Relationship Id="rId14" Type="http://schemas.openxmlformats.org/officeDocument/2006/relationships/slide" Target="slide26.xml"/></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comments" Target="../comments/comment8.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3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hyperlink" Target="https://whimsical.com/reverse-donating-process-EVte86wNuq3wxBDovCuT3g" TargetMode="External"/><Relationship Id="rId5" Type="http://schemas.openxmlformats.org/officeDocument/2006/relationships/hyperlink" Target="https://whimsical.com/forward-donating-process-SU5Dtc5PkMXfbbJujxgSdE" TargetMode="External"/><Relationship Id="rId4" Type="http://schemas.openxmlformats.org/officeDocument/2006/relationships/image" Target="../media/image63.png"/></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whimsical.com/reverse-buying-process-QUki2uYF7AYrz9yFLQzFgQ" TargetMode="External"/><Relationship Id="rId5" Type="http://schemas.openxmlformats.org/officeDocument/2006/relationships/hyperlink" Target="https://whimsical.com/forward-buying-process-P8F4aQuzRK7AXVAbqQwjr6" TargetMode="External"/><Relationship Id="rId4" Type="http://schemas.openxmlformats.org/officeDocument/2006/relationships/image" Target="../media/image64.png"/></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5.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8.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8.png"/><Relationship Id="rId7"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3.png"/></Relationships>
</file>

<file path=ppt/slides/_rels/slide9.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2.png"/><Relationship Id="rId7"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9.png"/><Relationship Id="rId10" Type="http://schemas.openxmlformats.org/officeDocument/2006/relationships/image" Target="../media/image13.png"/><Relationship Id="rId4" Type="http://schemas.openxmlformats.org/officeDocument/2006/relationships/image" Target="../media/image8.png"/><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25"/>
          <p:cNvSpPr txBox="1">
            <a:spLocks noGrp="1"/>
          </p:cNvSpPr>
          <p:nvPr>
            <p:ph type="subTitle" idx="1"/>
          </p:nvPr>
        </p:nvSpPr>
        <p:spPr>
          <a:xfrm>
            <a:off x="311700" y="4105563"/>
            <a:ext cx="8520600" cy="792600"/>
          </a:xfrm>
          <a:prstGeom prst="rect">
            <a:avLst/>
          </a:prstGeom>
        </p:spPr>
        <p:txBody>
          <a:bodyPr spcFirstLastPara="1" wrap="square" lIns="91425" tIns="91425" rIns="91425" bIns="91425" anchor="t" anchorCtr="0">
            <a:normAutofit fontScale="70000" lnSpcReduction="20000"/>
          </a:bodyPr>
          <a:lstStyle/>
          <a:p>
            <a:pPr marL="0" lvl="0" indent="0" algn="l" rtl="0">
              <a:lnSpc>
                <a:spcPct val="120000"/>
              </a:lnSpc>
              <a:spcBef>
                <a:spcPts val="0"/>
              </a:spcBef>
              <a:spcAft>
                <a:spcPts val="0"/>
              </a:spcAft>
              <a:buNone/>
            </a:pPr>
            <a:r>
              <a:rPr lang="en" sz="1800">
                <a:solidFill>
                  <a:schemeClr val="dk1"/>
                </a:solidFill>
                <a:latin typeface="Gill Sans"/>
                <a:ea typeface="Gill Sans"/>
                <a:cs typeface="Gill Sans"/>
                <a:sym typeface="Gill Sans"/>
              </a:rPr>
              <a:t>Team Terrier</a:t>
            </a:r>
            <a:endParaRPr sz="1800">
              <a:solidFill>
                <a:schemeClr val="dk1"/>
              </a:solidFill>
              <a:latin typeface="Gill Sans"/>
              <a:ea typeface="Gill Sans"/>
              <a:cs typeface="Gill Sans"/>
              <a:sym typeface="Gill Sans"/>
            </a:endParaRPr>
          </a:p>
          <a:p>
            <a:pPr marL="0" lvl="0" indent="0" algn="l" rtl="0">
              <a:lnSpc>
                <a:spcPct val="120000"/>
              </a:lnSpc>
              <a:spcBef>
                <a:spcPts val="0"/>
              </a:spcBef>
              <a:spcAft>
                <a:spcPts val="0"/>
              </a:spcAft>
              <a:buClr>
                <a:schemeClr val="dk1"/>
              </a:buClr>
              <a:buSzPct val="100000"/>
              <a:buFont typeface="Arial"/>
              <a:buNone/>
            </a:pPr>
            <a:r>
              <a:rPr lang="en" sz="1800">
                <a:solidFill>
                  <a:schemeClr val="dk1"/>
                </a:solidFill>
                <a:latin typeface="Gill Sans"/>
                <a:ea typeface="Gill Sans"/>
                <a:cs typeface="Gill Sans"/>
                <a:sym typeface="Gill Sans"/>
              </a:rPr>
              <a:t>Ninglin Liu, Carnegie Mellon University</a:t>
            </a:r>
            <a:endParaRPr sz="1800">
              <a:solidFill>
                <a:schemeClr val="dk1"/>
              </a:solidFill>
              <a:latin typeface="Gill Sans"/>
              <a:ea typeface="Gill Sans"/>
              <a:cs typeface="Gill Sans"/>
              <a:sym typeface="Gill Sans"/>
            </a:endParaRPr>
          </a:p>
          <a:p>
            <a:pPr marL="0" lvl="0" indent="0" algn="l" rtl="0">
              <a:lnSpc>
                <a:spcPct val="120000"/>
              </a:lnSpc>
              <a:spcBef>
                <a:spcPts val="0"/>
              </a:spcBef>
              <a:spcAft>
                <a:spcPts val="0"/>
              </a:spcAft>
              <a:buNone/>
            </a:pPr>
            <a:r>
              <a:rPr lang="en" sz="1800">
                <a:solidFill>
                  <a:schemeClr val="dk1"/>
                </a:solidFill>
                <a:latin typeface="Gill Sans"/>
                <a:ea typeface="Gill Sans"/>
                <a:cs typeface="Gill Sans"/>
                <a:sym typeface="Gill Sans"/>
              </a:rPr>
              <a:t>Ruoran Wang, Carnegie Mellon University</a:t>
            </a:r>
            <a:endParaRPr/>
          </a:p>
        </p:txBody>
      </p:sp>
      <p:pic>
        <p:nvPicPr>
          <p:cNvPr id="100" name="Google Shape;100;p25"/>
          <p:cNvPicPr preferRelativeResize="0"/>
          <p:nvPr/>
        </p:nvPicPr>
        <p:blipFill>
          <a:blip r:embed="rId3">
            <a:alphaModFix/>
          </a:blip>
          <a:stretch>
            <a:fillRect/>
          </a:stretch>
        </p:blipFill>
        <p:spPr>
          <a:xfrm>
            <a:off x="2921388" y="940810"/>
            <a:ext cx="3237674" cy="2604581"/>
          </a:xfrm>
          <a:prstGeom prst="rect">
            <a:avLst/>
          </a:prstGeom>
          <a:noFill/>
          <a:ln>
            <a:noFill/>
          </a:ln>
        </p:spPr>
      </p:pic>
      <p:pic>
        <p:nvPicPr>
          <p:cNvPr id="101" name="Google Shape;101;p25"/>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102" name="Google Shape;102;p25"/>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a:t>
            </a:r>
            <a:endParaRPr/>
          </a:p>
        </p:txBody>
      </p:sp>
      <p:sp>
        <p:nvSpPr>
          <p:cNvPr id="103" name="Google Shape;103;p25"/>
          <p:cNvSpPr txBox="1"/>
          <p:nvPr/>
        </p:nvSpPr>
        <p:spPr>
          <a:xfrm>
            <a:off x="311700" y="4852275"/>
            <a:ext cx="553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Digital Online Document: </a:t>
            </a:r>
            <a:r>
              <a:rPr lang="en" sz="800" u="sng">
                <a:solidFill>
                  <a:schemeClr val="hlink"/>
                </a:solidFill>
                <a:hlinkClick r:id="rId5"/>
              </a:rPr>
              <a:t>https://whimsical.com/reclothes-AoxfnBQ7rSc86PFvT4TFJy</a:t>
            </a:r>
            <a:endParaRPr sz="800"/>
          </a:p>
          <a:p>
            <a:pPr marL="0" lvl="0" indent="0" algn="l" rtl="0">
              <a:spcBef>
                <a:spcPts val="0"/>
              </a:spcBef>
              <a:spcAft>
                <a:spcPts val="0"/>
              </a:spcAft>
              <a:buNone/>
            </a:pPr>
            <a:endParaRPr sz="8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4"/>
          <p:cNvPicPr preferRelativeResize="0"/>
          <p:nvPr/>
        </p:nvPicPr>
        <p:blipFill rotWithShape="1">
          <a:blip r:embed="rId3">
            <a:alphaModFix/>
          </a:blip>
          <a:srcRect t="18369" b="11465"/>
          <a:stretch/>
        </p:blipFill>
        <p:spPr>
          <a:xfrm>
            <a:off x="-20825" y="0"/>
            <a:ext cx="9185649" cy="5143500"/>
          </a:xfrm>
          <a:prstGeom prst="rect">
            <a:avLst/>
          </a:prstGeom>
          <a:noFill/>
          <a:ln>
            <a:noFill/>
          </a:ln>
        </p:spPr>
      </p:pic>
      <p:sp>
        <p:nvSpPr>
          <p:cNvPr id="275" name="Google Shape;275;p34"/>
          <p:cNvSpPr txBox="1">
            <a:spLocks noGrp="1"/>
          </p:cNvSpPr>
          <p:nvPr>
            <p:ph type="title"/>
          </p:nvPr>
        </p:nvSpPr>
        <p:spPr>
          <a:xfrm>
            <a:off x="454375" y="1699800"/>
            <a:ext cx="3322500" cy="17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Business</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Solution</a:t>
            </a:r>
            <a:endParaRPr sz="5000" b="1">
              <a:solidFill>
                <a:schemeClr val="lt1"/>
              </a:solidFill>
              <a:latin typeface="Helvetica Neue"/>
              <a:ea typeface="Helvetica Neue"/>
              <a:cs typeface="Helvetica Neue"/>
              <a:sym typeface="Helvetica Neue"/>
            </a:endParaRPr>
          </a:p>
        </p:txBody>
      </p:sp>
      <p:sp>
        <p:nvSpPr>
          <p:cNvPr id="276" name="Google Shape;276;p34"/>
          <p:cNvSpPr txBox="1"/>
          <p:nvPr/>
        </p:nvSpPr>
        <p:spPr>
          <a:xfrm>
            <a:off x="8545052" y="4743300"/>
            <a:ext cx="4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10</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5"/>
          <p:cNvSpPr txBox="1">
            <a:spLocks noGrp="1"/>
          </p:cNvSpPr>
          <p:nvPr>
            <p:ph type="title"/>
          </p:nvPr>
        </p:nvSpPr>
        <p:spPr>
          <a:xfrm>
            <a:off x="457200" y="230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ReClothes</a:t>
            </a:r>
            <a:endParaRPr b="1"/>
          </a:p>
        </p:txBody>
      </p:sp>
      <p:pic>
        <p:nvPicPr>
          <p:cNvPr id="282" name="Google Shape;282;p35"/>
          <p:cNvPicPr preferRelativeResize="0"/>
          <p:nvPr/>
        </p:nvPicPr>
        <p:blipFill>
          <a:blip r:embed="rId3">
            <a:alphaModFix/>
          </a:blip>
          <a:stretch>
            <a:fillRect/>
          </a:stretch>
        </p:blipFill>
        <p:spPr>
          <a:xfrm>
            <a:off x="3656537" y="1835287"/>
            <a:ext cx="1830926" cy="1472924"/>
          </a:xfrm>
          <a:prstGeom prst="rect">
            <a:avLst/>
          </a:prstGeom>
          <a:noFill/>
          <a:ln>
            <a:noFill/>
          </a:ln>
        </p:spPr>
      </p:pic>
      <p:pic>
        <p:nvPicPr>
          <p:cNvPr id="283" name="Google Shape;283;p35"/>
          <p:cNvPicPr preferRelativeResize="0"/>
          <p:nvPr/>
        </p:nvPicPr>
        <p:blipFill>
          <a:blip r:embed="rId4">
            <a:alphaModFix/>
          </a:blip>
          <a:stretch>
            <a:fillRect/>
          </a:stretch>
        </p:blipFill>
        <p:spPr>
          <a:xfrm>
            <a:off x="1722300" y="1272900"/>
            <a:ext cx="711450" cy="711450"/>
          </a:xfrm>
          <a:prstGeom prst="rect">
            <a:avLst/>
          </a:prstGeom>
          <a:noFill/>
          <a:ln>
            <a:noFill/>
          </a:ln>
        </p:spPr>
      </p:pic>
      <p:pic>
        <p:nvPicPr>
          <p:cNvPr id="284" name="Google Shape;284;p35"/>
          <p:cNvPicPr preferRelativeResize="0"/>
          <p:nvPr/>
        </p:nvPicPr>
        <p:blipFill>
          <a:blip r:embed="rId5">
            <a:alphaModFix/>
          </a:blip>
          <a:stretch>
            <a:fillRect/>
          </a:stretch>
        </p:blipFill>
        <p:spPr>
          <a:xfrm>
            <a:off x="1671366" y="2227909"/>
            <a:ext cx="813325" cy="813325"/>
          </a:xfrm>
          <a:prstGeom prst="rect">
            <a:avLst/>
          </a:prstGeom>
          <a:noFill/>
          <a:ln>
            <a:noFill/>
          </a:ln>
        </p:spPr>
      </p:pic>
      <p:pic>
        <p:nvPicPr>
          <p:cNvPr id="285" name="Google Shape;285;p35"/>
          <p:cNvPicPr preferRelativeResize="0"/>
          <p:nvPr/>
        </p:nvPicPr>
        <p:blipFill>
          <a:blip r:embed="rId6">
            <a:alphaModFix/>
          </a:blip>
          <a:stretch>
            <a:fillRect/>
          </a:stretch>
        </p:blipFill>
        <p:spPr>
          <a:xfrm>
            <a:off x="1773250" y="3201975"/>
            <a:ext cx="711450" cy="711450"/>
          </a:xfrm>
          <a:prstGeom prst="rect">
            <a:avLst/>
          </a:prstGeom>
          <a:noFill/>
          <a:ln>
            <a:noFill/>
          </a:ln>
        </p:spPr>
      </p:pic>
      <p:pic>
        <p:nvPicPr>
          <p:cNvPr id="286" name="Google Shape;286;p35"/>
          <p:cNvPicPr preferRelativeResize="0"/>
          <p:nvPr/>
        </p:nvPicPr>
        <p:blipFill>
          <a:blip r:embed="rId7">
            <a:alphaModFix/>
          </a:blip>
          <a:stretch>
            <a:fillRect/>
          </a:stretch>
        </p:blipFill>
        <p:spPr>
          <a:xfrm>
            <a:off x="1773238" y="4241100"/>
            <a:ext cx="609600" cy="609600"/>
          </a:xfrm>
          <a:prstGeom prst="rect">
            <a:avLst/>
          </a:prstGeom>
          <a:noFill/>
          <a:ln>
            <a:noFill/>
          </a:ln>
        </p:spPr>
      </p:pic>
      <p:sp>
        <p:nvSpPr>
          <p:cNvPr id="287" name="Google Shape;287;p35"/>
          <p:cNvSpPr txBox="1"/>
          <p:nvPr/>
        </p:nvSpPr>
        <p:spPr>
          <a:xfrm>
            <a:off x="592425" y="142735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Donor</a:t>
            </a:r>
            <a:endParaRPr/>
          </a:p>
        </p:txBody>
      </p:sp>
      <p:sp>
        <p:nvSpPr>
          <p:cNvPr id="288" name="Google Shape;288;p35"/>
          <p:cNvSpPr txBox="1"/>
          <p:nvPr/>
        </p:nvSpPr>
        <p:spPr>
          <a:xfrm>
            <a:off x="304800" y="2151700"/>
            <a:ext cx="151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Enterprise Users: </a:t>
            </a:r>
            <a:endParaRPr/>
          </a:p>
          <a:p>
            <a:pPr marL="0" lvl="0" indent="0" algn="ctr" rtl="0">
              <a:spcBef>
                <a:spcPts val="0"/>
              </a:spcBef>
              <a:spcAft>
                <a:spcPts val="0"/>
              </a:spcAft>
              <a:buNone/>
            </a:pPr>
            <a:r>
              <a:rPr lang="en" sz="1000"/>
              <a:t>Delivery men, Reclothes employees</a:t>
            </a:r>
            <a:endParaRPr sz="1000"/>
          </a:p>
        </p:txBody>
      </p:sp>
      <p:sp>
        <p:nvSpPr>
          <p:cNvPr id="289" name="Google Shape;289;p35"/>
          <p:cNvSpPr txBox="1"/>
          <p:nvPr/>
        </p:nvSpPr>
        <p:spPr>
          <a:xfrm>
            <a:off x="616500" y="345400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Consumer</a:t>
            </a:r>
            <a:endParaRPr/>
          </a:p>
        </p:txBody>
      </p:sp>
      <p:sp>
        <p:nvSpPr>
          <p:cNvPr id="290" name="Google Shape;290;p35"/>
          <p:cNvSpPr txBox="1"/>
          <p:nvPr/>
        </p:nvSpPr>
        <p:spPr>
          <a:xfrm>
            <a:off x="379575" y="4397250"/>
            <a:ext cx="14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Scrap Factories</a:t>
            </a:r>
            <a:endParaRPr/>
          </a:p>
        </p:txBody>
      </p:sp>
      <p:pic>
        <p:nvPicPr>
          <p:cNvPr id="291" name="Google Shape;291;p35"/>
          <p:cNvPicPr preferRelativeResize="0"/>
          <p:nvPr/>
        </p:nvPicPr>
        <p:blipFill>
          <a:blip r:embed="rId8">
            <a:alphaModFix/>
          </a:blip>
          <a:stretch>
            <a:fillRect/>
          </a:stretch>
        </p:blipFill>
        <p:spPr>
          <a:xfrm>
            <a:off x="6557849" y="1018625"/>
            <a:ext cx="813326" cy="813326"/>
          </a:xfrm>
          <a:prstGeom prst="rect">
            <a:avLst/>
          </a:prstGeom>
          <a:noFill/>
          <a:ln>
            <a:noFill/>
          </a:ln>
        </p:spPr>
      </p:pic>
      <p:pic>
        <p:nvPicPr>
          <p:cNvPr id="292" name="Google Shape;292;p35"/>
          <p:cNvPicPr preferRelativeResize="0"/>
          <p:nvPr/>
        </p:nvPicPr>
        <p:blipFill>
          <a:blip r:embed="rId9">
            <a:alphaModFix/>
          </a:blip>
          <a:stretch>
            <a:fillRect/>
          </a:stretch>
        </p:blipFill>
        <p:spPr>
          <a:xfrm>
            <a:off x="6659725" y="2063610"/>
            <a:ext cx="711450" cy="711450"/>
          </a:xfrm>
          <a:prstGeom prst="rect">
            <a:avLst/>
          </a:prstGeom>
          <a:noFill/>
          <a:ln>
            <a:noFill/>
          </a:ln>
        </p:spPr>
      </p:pic>
      <p:pic>
        <p:nvPicPr>
          <p:cNvPr id="293" name="Google Shape;293;p35"/>
          <p:cNvPicPr preferRelativeResize="0"/>
          <p:nvPr/>
        </p:nvPicPr>
        <p:blipFill>
          <a:blip r:embed="rId10">
            <a:alphaModFix/>
          </a:blip>
          <a:stretch>
            <a:fillRect/>
          </a:stretch>
        </p:blipFill>
        <p:spPr>
          <a:xfrm>
            <a:off x="6723475" y="4035549"/>
            <a:ext cx="647700" cy="647700"/>
          </a:xfrm>
          <a:prstGeom prst="rect">
            <a:avLst/>
          </a:prstGeom>
          <a:noFill/>
          <a:ln>
            <a:noFill/>
          </a:ln>
        </p:spPr>
      </p:pic>
      <p:pic>
        <p:nvPicPr>
          <p:cNvPr id="294" name="Google Shape;294;p35"/>
          <p:cNvPicPr preferRelativeResize="0"/>
          <p:nvPr/>
        </p:nvPicPr>
        <p:blipFill>
          <a:blip r:embed="rId11">
            <a:alphaModFix/>
          </a:blip>
          <a:stretch>
            <a:fillRect/>
          </a:stretch>
        </p:blipFill>
        <p:spPr>
          <a:xfrm>
            <a:off x="6710650" y="3100512"/>
            <a:ext cx="609600" cy="609600"/>
          </a:xfrm>
          <a:prstGeom prst="rect">
            <a:avLst/>
          </a:prstGeom>
          <a:noFill/>
          <a:ln>
            <a:noFill/>
          </a:ln>
        </p:spPr>
      </p:pic>
      <p:sp>
        <p:nvSpPr>
          <p:cNvPr id="295" name="Google Shape;295;p35"/>
          <p:cNvSpPr txBox="1"/>
          <p:nvPr/>
        </p:nvSpPr>
        <p:spPr>
          <a:xfrm>
            <a:off x="7320250" y="1009650"/>
            <a:ext cx="162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Clothes drop-off Locations</a:t>
            </a:r>
            <a:endParaRPr/>
          </a:p>
        </p:txBody>
      </p:sp>
      <p:sp>
        <p:nvSpPr>
          <p:cNvPr id="296" name="Google Shape;296;p35"/>
          <p:cNvSpPr txBox="1"/>
          <p:nvPr/>
        </p:nvSpPr>
        <p:spPr>
          <a:xfrm>
            <a:off x="7494000" y="2111525"/>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Mobile app for donation</a:t>
            </a:r>
            <a:endParaRPr/>
          </a:p>
        </p:txBody>
      </p:sp>
      <p:sp>
        <p:nvSpPr>
          <p:cNvPr id="297" name="Google Shape;297;p35"/>
          <p:cNvSpPr txBox="1"/>
          <p:nvPr/>
        </p:nvSpPr>
        <p:spPr>
          <a:xfrm>
            <a:off x="7494000" y="3097500"/>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Online Marketplace</a:t>
            </a:r>
            <a:endParaRPr/>
          </a:p>
        </p:txBody>
      </p:sp>
      <p:sp>
        <p:nvSpPr>
          <p:cNvPr id="298" name="Google Shape;298;p35"/>
          <p:cNvSpPr txBox="1"/>
          <p:nvPr/>
        </p:nvSpPr>
        <p:spPr>
          <a:xfrm>
            <a:off x="7398875" y="3710100"/>
            <a:ext cx="16767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Enterprise Software:</a:t>
            </a:r>
            <a:endParaRPr/>
          </a:p>
          <a:p>
            <a:pPr marL="0" lvl="0" indent="0" algn="ctr" rtl="0">
              <a:spcBef>
                <a:spcPts val="0"/>
              </a:spcBef>
              <a:spcAft>
                <a:spcPts val="0"/>
              </a:spcAft>
              <a:buNone/>
            </a:pPr>
            <a:r>
              <a:rPr lang="en" sz="1000"/>
              <a:t>Mobile app for Delivery men, </a:t>
            </a:r>
            <a:endParaRPr sz="1000"/>
          </a:p>
          <a:p>
            <a:pPr marL="0" lvl="0" indent="0" algn="ctr" rtl="0">
              <a:spcBef>
                <a:spcPts val="0"/>
              </a:spcBef>
              <a:spcAft>
                <a:spcPts val="0"/>
              </a:spcAft>
              <a:buNone/>
            </a:pPr>
            <a:r>
              <a:rPr lang="en" sz="1000"/>
              <a:t>ERP System for Reclothes employees</a:t>
            </a:r>
            <a:endParaRPr sz="1000"/>
          </a:p>
        </p:txBody>
      </p:sp>
      <p:cxnSp>
        <p:nvCxnSpPr>
          <p:cNvPr id="299" name="Google Shape;299;p35"/>
          <p:cNvCxnSpPr>
            <a:stCxn id="283" idx="3"/>
            <a:endCxn id="282" idx="1"/>
          </p:cNvCxnSpPr>
          <p:nvPr/>
        </p:nvCxnSpPr>
        <p:spPr>
          <a:xfrm>
            <a:off x="2433750" y="1628625"/>
            <a:ext cx="1222800" cy="943200"/>
          </a:xfrm>
          <a:prstGeom prst="straightConnector1">
            <a:avLst/>
          </a:prstGeom>
          <a:noFill/>
          <a:ln w="19050" cap="flat" cmpd="sng">
            <a:solidFill>
              <a:srgbClr val="6AA84F"/>
            </a:solidFill>
            <a:prstDash val="solid"/>
            <a:round/>
            <a:headEnd type="none" w="med" len="med"/>
            <a:tailEnd type="triangle" w="med" len="med"/>
          </a:ln>
        </p:spPr>
      </p:cxnSp>
      <p:cxnSp>
        <p:nvCxnSpPr>
          <p:cNvPr id="300" name="Google Shape;300;p35"/>
          <p:cNvCxnSpPr>
            <a:stCxn id="291" idx="1"/>
            <a:endCxn id="282" idx="3"/>
          </p:cNvCxnSpPr>
          <p:nvPr/>
        </p:nvCxnSpPr>
        <p:spPr>
          <a:xfrm flipH="1">
            <a:off x="5487449" y="1425288"/>
            <a:ext cx="1070400" cy="1146600"/>
          </a:xfrm>
          <a:prstGeom prst="straightConnector1">
            <a:avLst/>
          </a:prstGeom>
          <a:noFill/>
          <a:ln w="19050" cap="flat" cmpd="sng">
            <a:solidFill>
              <a:srgbClr val="6AA84F"/>
            </a:solidFill>
            <a:prstDash val="solid"/>
            <a:round/>
            <a:headEnd type="none" w="med" len="med"/>
            <a:tailEnd type="triangle" w="med" len="med"/>
          </a:ln>
        </p:spPr>
      </p:cxnSp>
      <p:cxnSp>
        <p:nvCxnSpPr>
          <p:cNvPr id="301" name="Google Shape;301;p35"/>
          <p:cNvCxnSpPr>
            <a:stCxn id="292" idx="1"/>
            <a:endCxn id="282" idx="3"/>
          </p:cNvCxnSpPr>
          <p:nvPr/>
        </p:nvCxnSpPr>
        <p:spPr>
          <a:xfrm flipH="1">
            <a:off x="5487325" y="2419335"/>
            <a:ext cx="1172400" cy="152400"/>
          </a:xfrm>
          <a:prstGeom prst="straightConnector1">
            <a:avLst/>
          </a:prstGeom>
          <a:noFill/>
          <a:ln w="19050" cap="flat" cmpd="sng">
            <a:solidFill>
              <a:srgbClr val="6AA84F"/>
            </a:solidFill>
            <a:prstDash val="solid"/>
            <a:round/>
            <a:headEnd type="none" w="med" len="med"/>
            <a:tailEnd type="triangle" w="med" len="med"/>
          </a:ln>
        </p:spPr>
      </p:cxnSp>
      <p:cxnSp>
        <p:nvCxnSpPr>
          <p:cNvPr id="302" name="Google Shape;302;p35"/>
          <p:cNvCxnSpPr>
            <a:stCxn id="284" idx="3"/>
            <a:endCxn id="282" idx="1"/>
          </p:cNvCxnSpPr>
          <p:nvPr/>
        </p:nvCxnSpPr>
        <p:spPr>
          <a:xfrm rot="10800000" flipH="1">
            <a:off x="2484691" y="2571872"/>
            <a:ext cx="1171800" cy="62700"/>
          </a:xfrm>
          <a:prstGeom prst="straightConnector1">
            <a:avLst/>
          </a:prstGeom>
          <a:noFill/>
          <a:ln w="19050" cap="flat" cmpd="sng">
            <a:solidFill>
              <a:srgbClr val="666666"/>
            </a:solidFill>
            <a:prstDash val="solid"/>
            <a:round/>
            <a:headEnd type="none" w="med" len="med"/>
            <a:tailEnd type="triangle" w="med" len="med"/>
          </a:ln>
        </p:spPr>
      </p:cxnSp>
      <p:cxnSp>
        <p:nvCxnSpPr>
          <p:cNvPr id="303" name="Google Shape;303;p35"/>
          <p:cNvCxnSpPr>
            <a:stCxn id="293" idx="1"/>
            <a:endCxn id="282" idx="3"/>
          </p:cNvCxnSpPr>
          <p:nvPr/>
        </p:nvCxnSpPr>
        <p:spPr>
          <a:xfrm rot="10800000">
            <a:off x="5487475" y="2571699"/>
            <a:ext cx="1236000" cy="1787700"/>
          </a:xfrm>
          <a:prstGeom prst="straightConnector1">
            <a:avLst/>
          </a:prstGeom>
          <a:noFill/>
          <a:ln w="19050" cap="flat" cmpd="sng">
            <a:solidFill>
              <a:schemeClr val="dk2"/>
            </a:solidFill>
            <a:prstDash val="solid"/>
            <a:round/>
            <a:headEnd type="none" w="med" len="med"/>
            <a:tailEnd type="triangle" w="med" len="med"/>
          </a:ln>
        </p:spPr>
      </p:cxnSp>
      <p:cxnSp>
        <p:nvCxnSpPr>
          <p:cNvPr id="304" name="Google Shape;304;p35"/>
          <p:cNvCxnSpPr>
            <a:stCxn id="291" idx="2"/>
            <a:endCxn id="282" idx="3"/>
          </p:cNvCxnSpPr>
          <p:nvPr/>
        </p:nvCxnSpPr>
        <p:spPr>
          <a:xfrm flipH="1">
            <a:off x="5487612" y="1831951"/>
            <a:ext cx="1476900" cy="739800"/>
          </a:xfrm>
          <a:prstGeom prst="straightConnector1">
            <a:avLst/>
          </a:prstGeom>
          <a:noFill/>
          <a:ln w="19050" cap="flat" cmpd="sng">
            <a:solidFill>
              <a:schemeClr val="dk2"/>
            </a:solidFill>
            <a:prstDash val="solid"/>
            <a:round/>
            <a:headEnd type="none" w="med" len="med"/>
            <a:tailEnd type="triangle" w="med" len="med"/>
          </a:ln>
        </p:spPr>
      </p:cxnSp>
      <p:cxnSp>
        <p:nvCxnSpPr>
          <p:cNvPr id="305" name="Google Shape;305;p35"/>
          <p:cNvCxnSpPr>
            <a:stCxn id="285" idx="3"/>
            <a:endCxn id="282" idx="1"/>
          </p:cNvCxnSpPr>
          <p:nvPr/>
        </p:nvCxnSpPr>
        <p:spPr>
          <a:xfrm rot="10800000" flipH="1">
            <a:off x="2484700" y="2571600"/>
            <a:ext cx="1171800" cy="986100"/>
          </a:xfrm>
          <a:prstGeom prst="straightConnector1">
            <a:avLst/>
          </a:prstGeom>
          <a:noFill/>
          <a:ln w="19050" cap="flat" cmpd="sng">
            <a:solidFill>
              <a:schemeClr val="accent1"/>
            </a:solidFill>
            <a:prstDash val="solid"/>
            <a:round/>
            <a:headEnd type="none" w="med" len="med"/>
            <a:tailEnd type="triangle" w="med" len="med"/>
          </a:ln>
        </p:spPr>
      </p:cxnSp>
      <p:cxnSp>
        <p:nvCxnSpPr>
          <p:cNvPr id="306" name="Google Shape;306;p35"/>
          <p:cNvCxnSpPr>
            <a:stCxn id="294" idx="1"/>
            <a:endCxn id="282" idx="3"/>
          </p:cNvCxnSpPr>
          <p:nvPr/>
        </p:nvCxnSpPr>
        <p:spPr>
          <a:xfrm rot="10800000">
            <a:off x="5487550" y="2571612"/>
            <a:ext cx="1223100" cy="833700"/>
          </a:xfrm>
          <a:prstGeom prst="straightConnector1">
            <a:avLst/>
          </a:prstGeom>
          <a:noFill/>
          <a:ln w="19050" cap="flat" cmpd="sng">
            <a:solidFill>
              <a:schemeClr val="accent1"/>
            </a:solidFill>
            <a:prstDash val="solid"/>
            <a:round/>
            <a:headEnd type="none" w="med" len="med"/>
            <a:tailEnd type="triangle" w="med" len="med"/>
          </a:ln>
        </p:spPr>
      </p:cxnSp>
      <p:cxnSp>
        <p:nvCxnSpPr>
          <p:cNvPr id="307" name="Google Shape;307;p35"/>
          <p:cNvCxnSpPr>
            <a:stCxn id="282" idx="2"/>
            <a:endCxn id="286" idx="3"/>
          </p:cNvCxnSpPr>
          <p:nvPr/>
        </p:nvCxnSpPr>
        <p:spPr>
          <a:xfrm flipH="1">
            <a:off x="2382900" y="3308212"/>
            <a:ext cx="2189100" cy="1237800"/>
          </a:xfrm>
          <a:prstGeom prst="straightConnector1">
            <a:avLst/>
          </a:prstGeom>
          <a:noFill/>
          <a:ln w="19050" cap="flat" cmpd="sng">
            <a:solidFill>
              <a:srgbClr val="FF0000"/>
            </a:solidFill>
            <a:prstDash val="solid"/>
            <a:round/>
            <a:headEnd type="none" w="med" len="med"/>
            <a:tailEnd type="triangle" w="med" len="med"/>
          </a:ln>
        </p:spPr>
      </p:cxnSp>
      <p:sp>
        <p:nvSpPr>
          <p:cNvPr id="308" name="Google Shape;308;p35"/>
          <p:cNvSpPr txBox="1"/>
          <p:nvPr/>
        </p:nvSpPr>
        <p:spPr>
          <a:xfrm>
            <a:off x="3526850" y="630025"/>
            <a:ext cx="412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309" name="Google Shape;309;p35"/>
          <p:cNvSpPr/>
          <p:nvPr/>
        </p:nvSpPr>
        <p:spPr>
          <a:xfrm>
            <a:off x="3834450" y="651500"/>
            <a:ext cx="1676700" cy="92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5"/>
          <p:cNvSpPr txBox="1"/>
          <p:nvPr/>
        </p:nvSpPr>
        <p:spPr>
          <a:xfrm>
            <a:off x="3820150" y="594275"/>
            <a:ext cx="233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Other Touchpoints: </a:t>
            </a:r>
            <a:endParaRPr/>
          </a:p>
          <a:p>
            <a:pPr marL="0" lvl="0" indent="0" algn="l" rtl="0">
              <a:spcBef>
                <a:spcPts val="0"/>
              </a:spcBef>
              <a:spcAft>
                <a:spcPts val="0"/>
              </a:spcAft>
              <a:buNone/>
            </a:pPr>
            <a:endParaRPr/>
          </a:p>
        </p:txBody>
      </p:sp>
      <p:pic>
        <p:nvPicPr>
          <p:cNvPr id="311" name="Google Shape;311;p35"/>
          <p:cNvPicPr preferRelativeResize="0"/>
          <p:nvPr/>
        </p:nvPicPr>
        <p:blipFill>
          <a:blip r:embed="rId12">
            <a:alphaModFix/>
          </a:blip>
          <a:stretch>
            <a:fillRect/>
          </a:stretch>
        </p:blipFill>
        <p:spPr>
          <a:xfrm>
            <a:off x="3954575" y="982488"/>
            <a:ext cx="503125" cy="503125"/>
          </a:xfrm>
          <a:prstGeom prst="rect">
            <a:avLst/>
          </a:prstGeom>
          <a:noFill/>
          <a:ln>
            <a:noFill/>
          </a:ln>
        </p:spPr>
      </p:pic>
      <p:pic>
        <p:nvPicPr>
          <p:cNvPr id="312" name="Google Shape;312;p35"/>
          <p:cNvPicPr preferRelativeResize="0"/>
          <p:nvPr/>
        </p:nvPicPr>
        <p:blipFill>
          <a:blip r:embed="rId13">
            <a:alphaModFix/>
          </a:blip>
          <a:stretch>
            <a:fillRect/>
          </a:stretch>
        </p:blipFill>
        <p:spPr>
          <a:xfrm>
            <a:off x="4824100" y="982488"/>
            <a:ext cx="503125" cy="503125"/>
          </a:xfrm>
          <a:prstGeom prst="rect">
            <a:avLst/>
          </a:prstGeom>
          <a:noFill/>
          <a:ln>
            <a:noFill/>
          </a:ln>
        </p:spPr>
      </p:pic>
      <p:pic>
        <p:nvPicPr>
          <p:cNvPr id="313" name="Google Shape;313;p35"/>
          <p:cNvPicPr preferRelativeResize="0"/>
          <p:nvPr/>
        </p:nvPicPr>
        <p:blipFill>
          <a:blip r:embed="rId14">
            <a:alphaModFix/>
          </a:blip>
          <a:stretch>
            <a:fillRect/>
          </a:stretch>
        </p:blipFill>
        <p:spPr>
          <a:xfrm>
            <a:off x="8378100" y="87201"/>
            <a:ext cx="697475" cy="687725"/>
          </a:xfrm>
          <a:prstGeom prst="rect">
            <a:avLst/>
          </a:prstGeom>
          <a:noFill/>
          <a:ln>
            <a:noFill/>
          </a:ln>
        </p:spPr>
      </p:pic>
      <p:sp>
        <p:nvSpPr>
          <p:cNvPr id="314" name="Google Shape;314;p35"/>
          <p:cNvSpPr txBox="1"/>
          <p:nvPr/>
        </p:nvSpPr>
        <p:spPr>
          <a:xfrm>
            <a:off x="8545054"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11</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ReClothes</a:t>
            </a:r>
            <a:endParaRPr b="1"/>
          </a:p>
        </p:txBody>
      </p:sp>
      <p:pic>
        <p:nvPicPr>
          <p:cNvPr id="320" name="Google Shape;320;p36"/>
          <p:cNvPicPr preferRelativeResize="0"/>
          <p:nvPr/>
        </p:nvPicPr>
        <p:blipFill>
          <a:blip r:embed="rId3">
            <a:alphaModFix/>
          </a:blip>
          <a:stretch>
            <a:fillRect/>
          </a:stretch>
        </p:blipFill>
        <p:spPr>
          <a:xfrm>
            <a:off x="3656537" y="1835287"/>
            <a:ext cx="1830926" cy="1472924"/>
          </a:xfrm>
          <a:prstGeom prst="rect">
            <a:avLst/>
          </a:prstGeom>
          <a:noFill/>
          <a:ln>
            <a:noFill/>
          </a:ln>
        </p:spPr>
      </p:pic>
      <p:pic>
        <p:nvPicPr>
          <p:cNvPr id="321" name="Google Shape;321;p36"/>
          <p:cNvPicPr preferRelativeResize="0"/>
          <p:nvPr/>
        </p:nvPicPr>
        <p:blipFill>
          <a:blip r:embed="rId4">
            <a:alphaModFix/>
          </a:blip>
          <a:stretch>
            <a:fillRect/>
          </a:stretch>
        </p:blipFill>
        <p:spPr>
          <a:xfrm>
            <a:off x="1722300" y="1272900"/>
            <a:ext cx="711450" cy="711450"/>
          </a:xfrm>
          <a:prstGeom prst="rect">
            <a:avLst/>
          </a:prstGeom>
          <a:noFill/>
          <a:ln>
            <a:noFill/>
          </a:ln>
        </p:spPr>
      </p:pic>
      <p:pic>
        <p:nvPicPr>
          <p:cNvPr id="322" name="Google Shape;322;p36"/>
          <p:cNvPicPr preferRelativeResize="0"/>
          <p:nvPr/>
        </p:nvPicPr>
        <p:blipFill>
          <a:blip r:embed="rId5">
            <a:alphaModFix amt="9000"/>
          </a:blip>
          <a:stretch>
            <a:fillRect/>
          </a:stretch>
        </p:blipFill>
        <p:spPr>
          <a:xfrm>
            <a:off x="1671366" y="2227909"/>
            <a:ext cx="813325" cy="813325"/>
          </a:xfrm>
          <a:prstGeom prst="rect">
            <a:avLst/>
          </a:prstGeom>
          <a:noFill/>
          <a:ln>
            <a:noFill/>
          </a:ln>
        </p:spPr>
      </p:pic>
      <p:pic>
        <p:nvPicPr>
          <p:cNvPr id="323" name="Google Shape;323;p36"/>
          <p:cNvPicPr preferRelativeResize="0"/>
          <p:nvPr/>
        </p:nvPicPr>
        <p:blipFill>
          <a:blip r:embed="rId6">
            <a:alphaModFix amt="9000"/>
          </a:blip>
          <a:stretch>
            <a:fillRect/>
          </a:stretch>
        </p:blipFill>
        <p:spPr>
          <a:xfrm>
            <a:off x="1773250" y="3201975"/>
            <a:ext cx="711450" cy="711450"/>
          </a:xfrm>
          <a:prstGeom prst="rect">
            <a:avLst/>
          </a:prstGeom>
          <a:noFill/>
          <a:ln>
            <a:noFill/>
          </a:ln>
        </p:spPr>
      </p:pic>
      <p:pic>
        <p:nvPicPr>
          <p:cNvPr id="324" name="Google Shape;324;p36"/>
          <p:cNvPicPr preferRelativeResize="0"/>
          <p:nvPr/>
        </p:nvPicPr>
        <p:blipFill>
          <a:blip r:embed="rId7">
            <a:alphaModFix amt="9000"/>
          </a:blip>
          <a:stretch>
            <a:fillRect/>
          </a:stretch>
        </p:blipFill>
        <p:spPr>
          <a:xfrm>
            <a:off x="1773238" y="4241100"/>
            <a:ext cx="609600" cy="609600"/>
          </a:xfrm>
          <a:prstGeom prst="rect">
            <a:avLst/>
          </a:prstGeom>
          <a:noFill/>
          <a:ln>
            <a:noFill/>
          </a:ln>
        </p:spPr>
      </p:pic>
      <p:sp>
        <p:nvSpPr>
          <p:cNvPr id="325" name="Google Shape;325;p36"/>
          <p:cNvSpPr txBox="1"/>
          <p:nvPr/>
        </p:nvSpPr>
        <p:spPr>
          <a:xfrm>
            <a:off x="592425" y="142735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Donor</a:t>
            </a:r>
            <a:endParaRPr/>
          </a:p>
        </p:txBody>
      </p:sp>
      <p:sp>
        <p:nvSpPr>
          <p:cNvPr id="326" name="Google Shape;326;p36"/>
          <p:cNvSpPr txBox="1"/>
          <p:nvPr/>
        </p:nvSpPr>
        <p:spPr>
          <a:xfrm>
            <a:off x="304800" y="2151700"/>
            <a:ext cx="151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Users: </a:t>
            </a:r>
            <a:endParaRPr>
              <a:solidFill>
                <a:schemeClr val="lt2"/>
              </a:solidFill>
            </a:endParaRPr>
          </a:p>
          <a:p>
            <a:pPr marL="0" lvl="0" indent="0" algn="ctr" rtl="0">
              <a:spcBef>
                <a:spcPts val="0"/>
              </a:spcBef>
              <a:spcAft>
                <a:spcPts val="0"/>
              </a:spcAft>
              <a:buNone/>
            </a:pPr>
            <a:r>
              <a:rPr lang="en" sz="1000">
                <a:solidFill>
                  <a:schemeClr val="lt2"/>
                </a:solidFill>
              </a:rPr>
              <a:t>Delivery men, Reclothes employees</a:t>
            </a:r>
            <a:endParaRPr sz="1000">
              <a:solidFill>
                <a:schemeClr val="lt2"/>
              </a:solidFill>
            </a:endParaRPr>
          </a:p>
        </p:txBody>
      </p:sp>
      <p:sp>
        <p:nvSpPr>
          <p:cNvPr id="327" name="Google Shape;327;p36"/>
          <p:cNvSpPr txBox="1"/>
          <p:nvPr/>
        </p:nvSpPr>
        <p:spPr>
          <a:xfrm>
            <a:off x="616500" y="345400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Consumer</a:t>
            </a:r>
            <a:endParaRPr>
              <a:solidFill>
                <a:schemeClr val="lt2"/>
              </a:solidFill>
            </a:endParaRPr>
          </a:p>
        </p:txBody>
      </p:sp>
      <p:sp>
        <p:nvSpPr>
          <p:cNvPr id="328" name="Google Shape;328;p36"/>
          <p:cNvSpPr txBox="1"/>
          <p:nvPr/>
        </p:nvSpPr>
        <p:spPr>
          <a:xfrm>
            <a:off x="379575" y="4397250"/>
            <a:ext cx="14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Scrap Factories</a:t>
            </a:r>
            <a:endParaRPr>
              <a:solidFill>
                <a:schemeClr val="lt2"/>
              </a:solidFill>
            </a:endParaRPr>
          </a:p>
        </p:txBody>
      </p:sp>
      <p:pic>
        <p:nvPicPr>
          <p:cNvPr id="329" name="Google Shape;329;p36"/>
          <p:cNvPicPr preferRelativeResize="0"/>
          <p:nvPr/>
        </p:nvPicPr>
        <p:blipFill>
          <a:blip r:embed="rId8">
            <a:alphaModFix/>
          </a:blip>
          <a:stretch>
            <a:fillRect/>
          </a:stretch>
        </p:blipFill>
        <p:spPr>
          <a:xfrm>
            <a:off x="6557849" y="1018625"/>
            <a:ext cx="813326" cy="813326"/>
          </a:xfrm>
          <a:prstGeom prst="rect">
            <a:avLst/>
          </a:prstGeom>
          <a:noFill/>
          <a:ln>
            <a:noFill/>
          </a:ln>
        </p:spPr>
      </p:pic>
      <p:pic>
        <p:nvPicPr>
          <p:cNvPr id="330" name="Google Shape;330;p36"/>
          <p:cNvPicPr preferRelativeResize="0"/>
          <p:nvPr/>
        </p:nvPicPr>
        <p:blipFill>
          <a:blip r:embed="rId9">
            <a:alphaModFix/>
          </a:blip>
          <a:stretch>
            <a:fillRect/>
          </a:stretch>
        </p:blipFill>
        <p:spPr>
          <a:xfrm>
            <a:off x="6659725" y="2063610"/>
            <a:ext cx="711450" cy="711450"/>
          </a:xfrm>
          <a:prstGeom prst="rect">
            <a:avLst/>
          </a:prstGeom>
          <a:noFill/>
          <a:ln>
            <a:noFill/>
          </a:ln>
        </p:spPr>
      </p:pic>
      <p:pic>
        <p:nvPicPr>
          <p:cNvPr id="331" name="Google Shape;331;p36"/>
          <p:cNvPicPr preferRelativeResize="0"/>
          <p:nvPr/>
        </p:nvPicPr>
        <p:blipFill>
          <a:blip r:embed="rId10">
            <a:alphaModFix amt="9000"/>
          </a:blip>
          <a:stretch>
            <a:fillRect/>
          </a:stretch>
        </p:blipFill>
        <p:spPr>
          <a:xfrm>
            <a:off x="6723475" y="4035549"/>
            <a:ext cx="647700" cy="647700"/>
          </a:xfrm>
          <a:prstGeom prst="rect">
            <a:avLst/>
          </a:prstGeom>
          <a:noFill/>
          <a:ln>
            <a:noFill/>
          </a:ln>
        </p:spPr>
      </p:pic>
      <p:pic>
        <p:nvPicPr>
          <p:cNvPr id="332" name="Google Shape;332;p36"/>
          <p:cNvPicPr preferRelativeResize="0"/>
          <p:nvPr/>
        </p:nvPicPr>
        <p:blipFill>
          <a:blip r:embed="rId11">
            <a:alphaModFix amt="9000"/>
          </a:blip>
          <a:stretch>
            <a:fillRect/>
          </a:stretch>
        </p:blipFill>
        <p:spPr>
          <a:xfrm>
            <a:off x="6710650" y="3100512"/>
            <a:ext cx="609600" cy="609600"/>
          </a:xfrm>
          <a:prstGeom prst="rect">
            <a:avLst/>
          </a:prstGeom>
          <a:noFill/>
          <a:ln>
            <a:noFill/>
          </a:ln>
        </p:spPr>
      </p:pic>
      <p:sp>
        <p:nvSpPr>
          <p:cNvPr id="333" name="Google Shape;333;p36"/>
          <p:cNvSpPr txBox="1"/>
          <p:nvPr/>
        </p:nvSpPr>
        <p:spPr>
          <a:xfrm>
            <a:off x="7320250" y="1009650"/>
            <a:ext cx="162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Clothes drop-off Locations</a:t>
            </a:r>
            <a:endParaRPr/>
          </a:p>
        </p:txBody>
      </p:sp>
      <p:sp>
        <p:nvSpPr>
          <p:cNvPr id="334" name="Google Shape;334;p36"/>
          <p:cNvSpPr txBox="1"/>
          <p:nvPr/>
        </p:nvSpPr>
        <p:spPr>
          <a:xfrm>
            <a:off x="7494000" y="2111525"/>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Mobile app for donation</a:t>
            </a:r>
            <a:endParaRPr/>
          </a:p>
        </p:txBody>
      </p:sp>
      <p:sp>
        <p:nvSpPr>
          <p:cNvPr id="335" name="Google Shape;335;p36"/>
          <p:cNvSpPr txBox="1"/>
          <p:nvPr/>
        </p:nvSpPr>
        <p:spPr>
          <a:xfrm>
            <a:off x="7494000" y="3097500"/>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Online Marketplace</a:t>
            </a:r>
            <a:endParaRPr>
              <a:solidFill>
                <a:schemeClr val="lt2"/>
              </a:solidFill>
            </a:endParaRPr>
          </a:p>
        </p:txBody>
      </p:sp>
      <p:sp>
        <p:nvSpPr>
          <p:cNvPr id="336" name="Google Shape;336;p36"/>
          <p:cNvSpPr txBox="1"/>
          <p:nvPr/>
        </p:nvSpPr>
        <p:spPr>
          <a:xfrm>
            <a:off x="7407150" y="3829200"/>
            <a:ext cx="16767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Software:</a:t>
            </a:r>
            <a:endParaRPr>
              <a:solidFill>
                <a:schemeClr val="lt2"/>
              </a:solidFill>
            </a:endParaRPr>
          </a:p>
          <a:p>
            <a:pPr marL="0" lvl="0" indent="0" algn="ctr" rtl="0">
              <a:spcBef>
                <a:spcPts val="0"/>
              </a:spcBef>
              <a:spcAft>
                <a:spcPts val="0"/>
              </a:spcAft>
              <a:buNone/>
            </a:pPr>
            <a:r>
              <a:rPr lang="en" sz="1000">
                <a:solidFill>
                  <a:schemeClr val="lt2"/>
                </a:solidFill>
              </a:rPr>
              <a:t>Mobile app for Delivery men, </a:t>
            </a:r>
            <a:endParaRPr sz="1000">
              <a:solidFill>
                <a:schemeClr val="lt2"/>
              </a:solidFill>
            </a:endParaRPr>
          </a:p>
          <a:p>
            <a:pPr marL="0" lvl="0" indent="0" algn="ctr" rtl="0">
              <a:spcBef>
                <a:spcPts val="0"/>
              </a:spcBef>
              <a:spcAft>
                <a:spcPts val="0"/>
              </a:spcAft>
              <a:buNone/>
            </a:pPr>
            <a:r>
              <a:rPr lang="en" sz="1000">
                <a:solidFill>
                  <a:schemeClr val="lt2"/>
                </a:solidFill>
              </a:rPr>
              <a:t>ERP System for Reclothes employees</a:t>
            </a:r>
            <a:endParaRPr sz="1000">
              <a:solidFill>
                <a:schemeClr val="lt2"/>
              </a:solidFill>
            </a:endParaRPr>
          </a:p>
        </p:txBody>
      </p:sp>
      <p:cxnSp>
        <p:nvCxnSpPr>
          <p:cNvPr id="337" name="Google Shape;337;p36"/>
          <p:cNvCxnSpPr>
            <a:stCxn id="321" idx="3"/>
            <a:endCxn id="320" idx="1"/>
          </p:cNvCxnSpPr>
          <p:nvPr/>
        </p:nvCxnSpPr>
        <p:spPr>
          <a:xfrm>
            <a:off x="2433750" y="1628625"/>
            <a:ext cx="1222800" cy="943200"/>
          </a:xfrm>
          <a:prstGeom prst="straightConnector1">
            <a:avLst/>
          </a:prstGeom>
          <a:noFill/>
          <a:ln w="19050" cap="flat" cmpd="sng">
            <a:solidFill>
              <a:srgbClr val="6AA84F"/>
            </a:solidFill>
            <a:prstDash val="solid"/>
            <a:round/>
            <a:headEnd type="none" w="med" len="med"/>
            <a:tailEnd type="triangle" w="med" len="med"/>
          </a:ln>
        </p:spPr>
      </p:cxnSp>
      <p:cxnSp>
        <p:nvCxnSpPr>
          <p:cNvPr id="338" name="Google Shape;338;p36"/>
          <p:cNvCxnSpPr>
            <a:stCxn id="329" idx="1"/>
            <a:endCxn id="320" idx="3"/>
          </p:cNvCxnSpPr>
          <p:nvPr/>
        </p:nvCxnSpPr>
        <p:spPr>
          <a:xfrm flipH="1">
            <a:off x="5487449" y="1425288"/>
            <a:ext cx="1070400" cy="1146600"/>
          </a:xfrm>
          <a:prstGeom prst="straightConnector1">
            <a:avLst/>
          </a:prstGeom>
          <a:noFill/>
          <a:ln w="19050" cap="flat" cmpd="sng">
            <a:solidFill>
              <a:srgbClr val="6AA84F"/>
            </a:solidFill>
            <a:prstDash val="solid"/>
            <a:round/>
            <a:headEnd type="none" w="med" len="med"/>
            <a:tailEnd type="triangle" w="med" len="med"/>
          </a:ln>
        </p:spPr>
      </p:cxnSp>
      <p:cxnSp>
        <p:nvCxnSpPr>
          <p:cNvPr id="339" name="Google Shape;339;p36"/>
          <p:cNvCxnSpPr>
            <a:stCxn id="330" idx="1"/>
            <a:endCxn id="320" idx="3"/>
          </p:cNvCxnSpPr>
          <p:nvPr/>
        </p:nvCxnSpPr>
        <p:spPr>
          <a:xfrm flipH="1">
            <a:off x="5487325" y="2419335"/>
            <a:ext cx="1172400" cy="152400"/>
          </a:xfrm>
          <a:prstGeom prst="straightConnector1">
            <a:avLst/>
          </a:prstGeom>
          <a:noFill/>
          <a:ln w="19050" cap="flat" cmpd="sng">
            <a:solidFill>
              <a:srgbClr val="6AA84F"/>
            </a:solidFill>
            <a:prstDash val="solid"/>
            <a:round/>
            <a:headEnd type="none" w="med" len="med"/>
            <a:tailEnd type="triangle" w="med" len="med"/>
          </a:ln>
        </p:spPr>
      </p:cxnSp>
      <p:cxnSp>
        <p:nvCxnSpPr>
          <p:cNvPr id="340" name="Google Shape;340;p36"/>
          <p:cNvCxnSpPr>
            <a:stCxn id="322" idx="3"/>
            <a:endCxn id="320" idx="1"/>
          </p:cNvCxnSpPr>
          <p:nvPr/>
        </p:nvCxnSpPr>
        <p:spPr>
          <a:xfrm rot="10800000" flipH="1">
            <a:off x="2484691" y="2571872"/>
            <a:ext cx="1171800" cy="62700"/>
          </a:xfrm>
          <a:prstGeom prst="straightConnector1">
            <a:avLst/>
          </a:prstGeom>
          <a:noFill/>
          <a:ln w="19050" cap="flat" cmpd="sng">
            <a:solidFill>
              <a:schemeClr val="lt2"/>
            </a:solidFill>
            <a:prstDash val="solid"/>
            <a:round/>
            <a:headEnd type="none" w="med" len="med"/>
            <a:tailEnd type="triangle" w="med" len="med"/>
          </a:ln>
        </p:spPr>
      </p:cxnSp>
      <p:cxnSp>
        <p:nvCxnSpPr>
          <p:cNvPr id="341" name="Google Shape;341;p36"/>
          <p:cNvCxnSpPr>
            <a:stCxn id="331" idx="1"/>
            <a:endCxn id="320" idx="3"/>
          </p:cNvCxnSpPr>
          <p:nvPr/>
        </p:nvCxnSpPr>
        <p:spPr>
          <a:xfrm rot="10800000">
            <a:off x="5487475" y="2571699"/>
            <a:ext cx="1236000" cy="1787700"/>
          </a:xfrm>
          <a:prstGeom prst="straightConnector1">
            <a:avLst/>
          </a:prstGeom>
          <a:noFill/>
          <a:ln w="19050" cap="flat" cmpd="sng">
            <a:solidFill>
              <a:schemeClr val="lt2"/>
            </a:solidFill>
            <a:prstDash val="solid"/>
            <a:round/>
            <a:headEnd type="none" w="med" len="med"/>
            <a:tailEnd type="triangle" w="med" len="med"/>
          </a:ln>
        </p:spPr>
      </p:cxnSp>
      <p:cxnSp>
        <p:nvCxnSpPr>
          <p:cNvPr id="342" name="Google Shape;342;p36"/>
          <p:cNvCxnSpPr>
            <a:stCxn id="329" idx="2"/>
            <a:endCxn id="320" idx="3"/>
          </p:cNvCxnSpPr>
          <p:nvPr/>
        </p:nvCxnSpPr>
        <p:spPr>
          <a:xfrm flipH="1">
            <a:off x="5487612" y="1831951"/>
            <a:ext cx="1476900" cy="739800"/>
          </a:xfrm>
          <a:prstGeom prst="straightConnector1">
            <a:avLst/>
          </a:prstGeom>
          <a:noFill/>
          <a:ln w="19050" cap="flat" cmpd="sng">
            <a:solidFill>
              <a:schemeClr val="lt2"/>
            </a:solidFill>
            <a:prstDash val="solid"/>
            <a:round/>
            <a:headEnd type="none" w="med" len="med"/>
            <a:tailEnd type="triangle" w="med" len="med"/>
          </a:ln>
        </p:spPr>
      </p:cxnSp>
      <p:cxnSp>
        <p:nvCxnSpPr>
          <p:cNvPr id="343" name="Google Shape;343;p36"/>
          <p:cNvCxnSpPr>
            <a:stCxn id="323" idx="3"/>
            <a:endCxn id="320" idx="1"/>
          </p:cNvCxnSpPr>
          <p:nvPr/>
        </p:nvCxnSpPr>
        <p:spPr>
          <a:xfrm rot="10800000" flipH="1">
            <a:off x="2484700" y="2571600"/>
            <a:ext cx="1171800" cy="986100"/>
          </a:xfrm>
          <a:prstGeom prst="straightConnector1">
            <a:avLst/>
          </a:prstGeom>
          <a:noFill/>
          <a:ln w="19050" cap="flat" cmpd="sng">
            <a:solidFill>
              <a:schemeClr val="lt2"/>
            </a:solidFill>
            <a:prstDash val="solid"/>
            <a:round/>
            <a:headEnd type="none" w="med" len="med"/>
            <a:tailEnd type="triangle" w="med" len="med"/>
          </a:ln>
        </p:spPr>
      </p:cxnSp>
      <p:cxnSp>
        <p:nvCxnSpPr>
          <p:cNvPr id="344" name="Google Shape;344;p36"/>
          <p:cNvCxnSpPr>
            <a:stCxn id="332" idx="1"/>
            <a:endCxn id="320" idx="3"/>
          </p:cNvCxnSpPr>
          <p:nvPr/>
        </p:nvCxnSpPr>
        <p:spPr>
          <a:xfrm rot="10800000">
            <a:off x="5487550" y="2571612"/>
            <a:ext cx="1223100" cy="833700"/>
          </a:xfrm>
          <a:prstGeom prst="straightConnector1">
            <a:avLst/>
          </a:prstGeom>
          <a:noFill/>
          <a:ln w="19050" cap="flat" cmpd="sng">
            <a:solidFill>
              <a:schemeClr val="lt2"/>
            </a:solidFill>
            <a:prstDash val="solid"/>
            <a:round/>
            <a:headEnd type="none" w="med" len="med"/>
            <a:tailEnd type="triangle" w="med" len="med"/>
          </a:ln>
        </p:spPr>
      </p:cxnSp>
      <p:cxnSp>
        <p:nvCxnSpPr>
          <p:cNvPr id="345" name="Google Shape;345;p36"/>
          <p:cNvCxnSpPr>
            <a:stCxn id="320" idx="2"/>
            <a:endCxn id="324" idx="3"/>
          </p:cNvCxnSpPr>
          <p:nvPr/>
        </p:nvCxnSpPr>
        <p:spPr>
          <a:xfrm flipH="1">
            <a:off x="2382900" y="3308212"/>
            <a:ext cx="2189100" cy="1237800"/>
          </a:xfrm>
          <a:prstGeom prst="straightConnector1">
            <a:avLst/>
          </a:prstGeom>
          <a:noFill/>
          <a:ln w="19050" cap="flat" cmpd="sng">
            <a:solidFill>
              <a:schemeClr val="lt2"/>
            </a:solidFill>
            <a:prstDash val="solid"/>
            <a:round/>
            <a:headEnd type="none" w="med" len="med"/>
            <a:tailEnd type="triangle" w="med" len="med"/>
          </a:ln>
        </p:spPr>
      </p:cxnSp>
      <p:sp>
        <p:nvSpPr>
          <p:cNvPr id="346" name="Google Shape;346;p36"/>
          <p:cNvSpPr txBox="1">
            <a:spLocks noGrp="1"/>
          </p:cNvSpPr>
          <p:nvPr>
            <p:ph type="title"/>
          </p:nvPr>
        </p:nvSpPr>
        <p:spPr>
          <a:xfrm>
            <a:off x="457200" y="730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Donation Working Process</a:t>
            </a:r>
            <a:endParaRPr sz="2020"/>
          </a:p>
        </p:txBody>
      </p:sp>
      <p:sp>
        <p:nvSpPr>
          <p:cNvPr id="347" name="Google Shape;347;p36"/>
          <p:cNvSpPr txBox="1"/>
          <p:nvPr/>
        </p:nvSpPr>
        <p:spPr>
          <a:xfrm>
            <a:off x="3820150" y="594275"/>
            <a:ext cx="233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Other Touchpoints: </a:t>
            </a:r>
            <a:endParaRPr/>
          </a:p>
          <a:p>
            <a:pPr marL="0" lvl="0" indent="0" algn="l" rtl="0">
              <a:spcBef>
                <a:spcPts val="0"/>
              </a:spcBef>
              <a:spcAft>
                <a:spcPts val="0"/>
              </a:spcAft>
              <a:buNone/>
            </a:pPr>
            <a:endParaRPr/>
          </a:p>
        </p:txBody>
      </p:sp>
      <p:pic>
        <p:nvPicPr>
          <p:cNvPr id="348" name="Google Shape;348;p36"/>
          <p:cNvPicPr preferRelativeResize="0"/>
          <p:nvPr/>
        </p:nvPicPr>
        <p:blipFill>
          <a:blip r:embed="rId12">
            <a:alphaModFix/>
          </a:blip>
          <a:stretch>
            <a:fillRect/>
          </a:stretch>
        </p:blipFill>
        <p:spPr>
          <a:xfrm>
            <a:off x="3954575" y="982488"/>
            <a:ext cx="503125" cy="503125"/>
          </a:xfrm>
          <a:prstGeom prst="rect">
            <a:avLst/>
          </a:prstGeom>
          <a:noFill/>
          <a:ln>
            <a:noFill/>
          </a:ln>
        </p:spPr>
      </p:pic>
      <p:pic>
        <p:nvPicPr>
          <p:cNvPr id="349" name="Google Shape;349;p36"/>
          <p:cNvPicPr preferRelativeResize="0"/>
          <p:nvPr/>
        </p:nvPicPr>
        <p:blipFill>
          <a:blip r:embed="rId13">
            <a:alphaModFix/>
          </a:blip>
          <a:stretch>
            <a:fillRect/>
          </a:stretch>
        </p:blipFill>
        <p:spPr>
          <a:xfrm>
            <a:off x="4824100" y="982488"/>
            <a:ext cx="503125" cy="503125"/>
          </a:xfrm>
          <a:prstGeom prst="rect">
            <a:avLst/>
          </a:prstGeom>
          <a:noFill/>
          <a:ln>
            <a:noFill/>
          </a:ln>
        </p:spPr>
      </p:pic>
      <p:sp>
        <p:nvSpPr>
          <p:cNvPr id="350" name="Google Shape;350;p36"/>
          <p:cNvSpPr/>
          <p:nvPr/>
        </p:nvSpPr>
        <p:spPr>
          <a:xfrm>
            <a:off x="3834450" y="651500"/>
            <a:ext cx="1676700" cy="9234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1" name="Google Shape;351;p36"/>
          <p:cNvPicPr preferRelativeResize="0"/>
          <p:nvPr/>
        </p:nvPicPr>
        <p:blipFill>
          <a:blip r:embed="rId14">
            <a:alphaModFix/>
          </a:blip>
          <a:stretch>
            <a:fillRect/>
          </a:stretch>
        </p:blipFill>
        <p:spPr>
          <a:xfrm>
            <a:off x="8378100" y="87201"/>
            <a:ext cx="697475" cy="687725"/>
          </a:xfrm>
          <a:prstGeom prst="rect">
            <a:avLst/>
          </a:prstGeom>
          <a:noFill/>
          <a:ln>
            <a:noFill/>
          </a:ln>
        </p:spPr>
      </p:pic>
      <p:sp>
        <p:nvSpPr>
          <p:cNvPr id="352" name="Google Shape;352;p36"/>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pic>
        <p:nvPicPr>
          <p:cNvPr id="357" name="Google Shape;357;p37"/>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358" name="Google Shape;358;p37"/>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Donation Working Process</a:t>
            </a:r>
            <a:endParaRPr b="1"/>
          </a:p>
        </p:txBody>
      </p:sp>
      <p:sp>
        <p:nvSpPr>
          <p:cNvPr id="359" name="Google Shape;359;p37"/>
          <p:cNvSpPr txBox="1">
            <a:spLocks noGrp="1"/>
          </p:cNvSpPr>
          <p:nvPr>
            <p:ph type="title"/>
          </p:nvPr>
        </p:nvSpPr>
        <p:spPr>
          <a:xfrm>
            <a:off x="457200" y="7013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Donor’s User interface</a:t>
            </a:r>
            <a:endParaRPr sz="2020"/>
          </a:p>
        </p:txBody>
      </p:sp>
      <p:pic>
        <p:nvPicPr>
          <p:cNvPr id="360" name="Google Shape;360;p37"/>
          <p:cNvPicPr preferRelativeResize="0"/>
          <p:nvPr/>
        </p:nvPicPr>
        <p:blipFill>
          <a:blip r:embed="rId4">
            <a:alphaModFix/>
          </a:blip>
          <a:stretch>
            <a:fillRect/>
          </a:stretch>
        </p:blipFill>
        <p:spPr>
          <a:xfrm>
            <a:off x="7301963" y="0"/>
            <a:ext cx="1765088" cy="2467959"/>
          </a:xfrm>
          <a:prstGeom prst="rect">
            <a:avLst/>
          </a:prstGeom>
          <a:noFill/>
          <a:ln>
            <a:noFill/>
          </a:ln>
        </p:spPr>
      </p:pic>
      <p:pic>
        <p:nvPicPr>
          <p:cNvPr id="361" name="Google Shape;361;p37"/>
          <p:cNvPicPr preferRelativeResize="0"/>
          <p:nvPr/>
        </p:nvPicPr>
        <p:blipFill>
          <a:blip r:embed="rId5">
            <a:alphaModFix/>
          </a:blip>
          <a:stretch>
            <a:fillRect/>
          </a:stretch>
        </p:blipFill>
        <p:spPr>
          <a:xfrm>
            <a:off x="0" y="1968850"/>
            <a:ext cx="9143999" cy="2743200"/>
          </a:xfrm>
          <a:prstGeom prst="rect">
            <a:avLst/>
          </a:prstGeom>
          <a:noFill/>
          <a:ln>
            <a:noFill/>
          </a:ln>
        </p:spPr>
      </p:pic>
      <p:sp>
        <p:nvSpPr>
          <p:cNvPr id="362" name="Google Shape;362;p37"/>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Google Shape;367;p38"/>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ReClothes</a:t>
            </a:r>
            <a:endParaRPr b="1"/>
          </a:p>
        </p:txBody>
      </p:sp>
      <p:pic>
        <p:nvPicPr>
          <p:cNvPr id="368" name="Google Shape;368;p38"/>
          <p:cNvPicPr preferRelativeResize="0"/>
          <p:nvPr/>
        </p:nvPicPr>
        <p:blipFill>
          <a:blip r:embed="rId3">
            <a:alphaModFix/>
          </a:blip>
          <a:stretch>
            <a:fillRect/>
          </a:stretch>
        </p:blipFill>
        <p:spPr>
          <a:xfrm>
            <a:off x="3656537" y="1835287"/>
            <a:ext cx="1830926" cy="1472924"/>
          </a:xfrm>
          <a:prstGeom prst="rect">
            <a:avLst/>
          </a:prstGeom>
          <a:noFill/>
          <a:ln>
            <a:noFill/>
          </a:ln>
        </p:spPr>
      </p:pic>
      <p:pic>
        <p:nvPicPr>
          <p:cNvPr id="369" name="Google Shape;369;p38"/>
          <p:cNvPicPr preferRelativeResize="0"/>
          <p:nvPr/>
        </p:nvPicPr>
        <p:blipFill>
          <a:blip r:embed="rId4">
            <a:alphaModFix amt="11000"/>
          </a:blip>
          <a:stretch>
            <a:fillRect/>
          </a:stretch>
        </p:blipFill>
        <p:spPr>
          <a:xfrm>
            <a:off x="1722300" y="1272900"/>
            <a:ext cx="711450" cy="711450"/>
          </a:xfrm>
          <a:prstGeom prst="rect">
            <a:avLst/>
          </a:prstGeom>
          <a:noFill/>
          <a:ln>
            <a:noFill/>
          </a:ln>
        </p:spPr>
      </p:pic>
      <p:pic>
        <p:nvPicPr>
          <p:cNvPr id="370" name="Google Shape;370;p38"/>
          <p:cNvPicPr preferRelativeResize="0"/>
          <p:nvPr/>
        </p:nvPicPr>
        <p:blipFill>
          <a:blip r:embed="rId5">
            <a:alphaModFix amt="11000"/>
          </a:blip>
          <a:stretch>
            <a:fillRect/>
          </a:stretch>
        </p:blipFill>
        <p:spPr>
          <a:xfrm>
            <a:off x="1671366" y="2227909"/>
            <a:ext cx="813325" cy="813325"/>
          </a:xfrm>
          <a:prstGeom prst="rect">
            <a:avLst/>
          </a:prstGeom>
          <a:noFill/>
          <a:ln>
            <a:noFill/>
          </a:ln>
        </p:spPr>
      </p:pic>
      <p:pic>
        <p:nvPicPr>
          <p:cNvPr id="371" name="Google Shape;371;p38"/>
          <p:cNvPicPr preferRelativeResize="0"/>
          <p:nvPr/>
        </p:nvPicPr>
        <p:blipFill>
          <a:blip r:embed="rId6">
            <a:alphaModFix/>
          </a:blip>
          <a:stretch>
            <a:fillRect/>
          </a:stretch>
        </p:blipFill>
        <p:spPr>
          <a:xfrm>
            <a:off x="1773250" y="3201975"/>
            <a:ext cx="711450" cy="711450"/>
          </a:xfrm>
          <a:prstGeom prst="rect">
            <a:avLst/>
          </a:prstGeom>
          <a:noFill/>
          <a:ln>
            <a:noFill/>
          </a:ln>
        </p:spPr>
      </p:pic>
      <p:pic>
        <p:nvPicPr>
          <p:cNvPr id="372" name="Google Shape;372;p38"/>
          <p:cNvPicPr preferRelativeResize="0"/>
          <p:nvPr/>
        </p:nvPicPr>
        <p:blipFill>
          <a:blip r:embed="rId7">
            <a:alphaModFix amt="11000"/>
          </a:blip>
          <a:stretch>
            <a:fillRect/>
          </a:stretch>
        </p:blipFill>
        <p:spPr>
          <a:xfrm>
            <a:off x="1773238" y="4241100"/>
            <a:ext cx="609600" cy="609600"/>
          </a:xfrm>
          <a:prstGeom prst="rect">
            <a:avLst/>
          </a:prstGeom>
          <a:noFill/>
          <a:ln>
            <a:noFill/>
          </a:ln>
        </p:spPr>
      </p:pic>
      <p:sp>
        <p:nvSpPr>
          <p:cNvPr id="373" name="Google Shape;373;p38"/>
          <p:cNvSpPr txBox="1"/>
          <p:nvPr/>
        </p:nvSpPr>
        <p:spPr>
          <a:xfrm>
            <a:off x="592425" y="142735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Donor</a:t>
            </a:r>
            <a:endParaRPr>
              <a:solidFill>
                <a:schemeClr val="lt2"/>
              </a:solidFill>
            </a:endParaRPr>
          </a:p>
        </p:txBody>
      </p:sp>
      <p:sp>
        <p:nvSpPr>
          <p:cNvPr id="374" name="Google Shape;374;p38"/>
          <p:cNvSpPr txBox="1"/>
          <p:nvPr/>
        </p:nvSpPr>
        <p:spPr>
          <a:xfrm>
            <a:off x="304800" y="2151700"/>
            <a:ext cx="151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Users: </a:t>
            </a:r>
            <a:endParaRPr>
              <a:solidFill>
                <a:schemeClr val="lt2"/>
              </a:solidFill>
            </a:endParaRPr>
          </a:p>
          <a:p>
            <a:pPr marL="0" lvl="0" indent="0" algn="ctr" rtl="0">
              <a:spcBef>
                <a:spcPts val="0"/>
              </a:spcBef>
              <a:spcAft>
                <a:spcPts val="0"/>
              </a:spcAft>
              <a:buNone/>
            </a:pPr>
            <a:r>
              <a:rPr lang="en" sz="1000">
                <a:solidFill>
                  <a:schemeClr val="lt2"/>
                </a:solidFill>
              </a:rPr>
              <a:t>Delivery men, Reclothes employees</a:t>
            </a:r>
            <a:endParaRPr sz="1000">
              <a:solidFill>
                <a:schemeClr val="lt2"/>
              </a:solidFill>
            </a:endParaRPr>
          </a:p>
        </p:txBody>
      </p:sp>
      <p:sp>
        <p:nvSpPr>
          <p:cNvPr id="375" name="Google Shape;375;p38"/>
          <p:cNvSpPr txBox="1"/>
          <p:nvPr/>
        </p:nvSpPr>
        <p:spPr>
          <a:xfrm>
            <a:off x="616500" y="345400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Consumer</a:t>
            </a:r>
            <a:endParaRPr/>
          </a:p>
        </p:txBody>
      </p:sp>
      <p:sp>
        <p:nvSpPr>
          <p:cNvPr id="376" name="Google Shape;376;p38"/>
          <p:cNvSpPr txBox="1"/>
          <p:nvPr/>
        </p:nvSpPr>
        <p:spPr>
          <a:xfrm>
            <a:off x="379575" y="4397250"/>
            <a:ext cx="14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Scrap Factories</a:t>
            </a:r>
            <a:endParaRPr>
              <a:solidFill>
                <a:schemeClr val="lt2"/>
              </a:solidFill>
            </a:endParaRPr>
          </a:p>
        </p:txBody>
      </p:sp>
      <p:pic>
        <p:nvPicPr>
          <p:cNvPr id="377" name="Google Shape;377;p38"/>
          <p:cNvPicPr preferRelativeResize="0"/>
          <p:nvPr/>
        </p:nvPicPr>
        <p:blipFill>
          <a:blip r:embed="rId8">
            <a:alphaModFix amt="11000"/>
          </a:blip>
          <a:stretch>
            <a:fillRect/>
          </a:stretch>
        </p:blipFill>
        <p:spPr>
          <a:xfrm>
            <a:off x="6557849" y="1018625"/>
            <a:ext cx="813326" cy="813326"/>
          </a:xfrm>
          <a:prstGeom prst="rect">
            <a:avLst/>
          </a:prstGeom>
          <a:noFill/>
          <a:ln>
            <a:noFill/>
          </a:ln>
        </p:spPr>
      </p:pic>
      <p:pic>
        <p:nvPicPr>
          <p:cNvPr id="378" name="Google Shape;378;p38"/>
          <p:cNvPicPr preferRelativeResize="0"/>
          <p:nvPr/>
        </p:nvPicPr>
        <p:blipFill>
          <a:blip r:embed="rId9">
            <a:alphaModFix amt="11000"/>
          </a:blip>
          <a:stretch>
            <a:fillRect/>
          </a:stretch>
        </p:blipFill>
        <p:spPr>
          <a:xfrm>
            <a:off x="6659725" y="2063610"/>
            <a:ext cx="711450" cy="711450"/>
          </a:xfrm>
          <a:prstGeom prst="rect">
            <a:avLst/>
          </a:prstGeom>
          <a:noFill/>
          <a:ln>
            <a:noFill/>
          </a:ln>
        </p:spPr>
      </p:pic>
      <p:pic>
        <p:nvPicPr>
          <p:cNvPr id="379" name="Google Shape;379;p38"/>
          <p:cNvPicPr preferRelativeResize="0"/>
          <p:nvPr/>
        </p:nvPicPr>
        <p:blipFill>
          <a:blip r:embed="rId10">
            <a:alphaModFix amt="11000"/>
          </a:blip>
          <a:stretch>
            <a:fillRect/>
          </a:stretch>
        </p:blipFill>
        <p:spPr>
          <a:xfrm>
            <a:off x="6723475" y="4035549"/>
            <a:ext cx="647700" cy="647700"/>
          </a:xfrm>
          <a:prstGeom prst="rect">
            <a:avLst/>
          </a:prstGeom>
          <a:noFill/>
          <a:ln>
            <a:noFill/>
          </a:ln>
        </p:spPr>
      </p:pic>
      <p:pic>
        <p:nvPicPr>
          <p:cNvPr id="380" name="Google Shape;380;p38"/>
          <p:cNvPicPr preferRelativeResize="0"/>
          <p:nvPr/>
        </p:nvPicPr>
        <p:blipFill>
          <a:blip r:embed="rId11">
            <a:alphaModFix/>
          </a:blip>
          <a:stretch>
            <a:fillRect/>
          </a:stretch>
        </p:blipFill>
        <p:spPr>
          <a:xfrm>
            <a:off x="6710650" y="3100512"/>
            <a:ext cx="609600" cy="609600"/>
          </a:xfrm>
          <a:prstGeom prst="rect">
            <a:avLst/>
          </a:prstGeom>
          <a:noFill/>
          <a:ln>
            <a:noFill/>
          </a:ln>
        </p:spPr>
      </p:pic>
      <p:sp>
        <p:nvSpPr>
          <p:cNvPr id="381" name="Google Shape;381;p38"/>
          <p:cNvSpPr txBox="1"/>
          <p:nvPr/>
        </p:nvSpPr>
        <p:spPr>
          <a:xfrm>
            <a:off x="7320250" y="1009650"/>
            <a:ext cx="162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Clothes drop-off Locations</a:t>
            </a:r>
            <a:endParaRPr>
              <a:solidFill>
                <a:schemeClr val="lt2"/>
              </a:solidFill>
            </a:endParaRPr>
          </a:p>
        </p:txBody>
      </p:sp>
      <p:sp>
        <p:nvSpPr>
          <p:cNvPr id="382" name="Google Shape;382;p38"/>
          <p:cNvSpPr txBox="1"/>
          <p:nvPr/>
        </p:nvSpPr>
        <p:spPr>
          <a:xfrm>
            <a:off x="7494000" y="2111525"/>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Mobile app for donation</a:t>
            </a:r>
            <a:endParaRPr>
              <a:solidFill>
                <a:schemeClr val="lt2"/>
              </a:solidFill>
            </a:endParaRPr>
          </a:p>
        </p:txBody>
      </p:sp>
      <p:sp>
        <p:nvSpPr>
          <p:cNvPr id="383" name="Google Shape;383;p38"/>
          <p:cNvSpPr txBox="1"/>
          <p:nvPr/>
        </p:nvSpPr>
        <p:spPr>
          <a:xfrm>
            <a:off x="7494000" y="3097500"/>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Online Marketplace</a:t>
            </a:r>
            <a:endParaRPr/>
          </a:p>
        </p:txBody>
      </p:sp>
      <p:sp>
        <p:nvSpPr>
          <p:cNvPr id="384" name="Google Shape;384;p38"/>
          <p:cNvSpPr txBox="1"/>
          <p:nvPr/>
        </p:nvSpPr>
        <p:spPr>
          <a:xfrm>
            <a:off x="7407150" y="3829200"/>
            <a:ext cx="16767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Software:</a:t>
            </a:r>
            <a:endParaRPr>
              <a:solidFill>
                <a:schemeClr val="lt2"/>
              </a:solidFill>
            </a:endParaRPr>
          </a:p>
          <a:p>
            <a:pPr marL="0" lvl="0" indent="0" algn="ctr" rtl="0">
              <a:spcBef>
                <a:spcPts val="0"/>
              </a:spcBef>
              <a:spcAft>
                <a:spcPts val="0"/>
              </a:spcAft>
              <a:buNone/>
            </a:pPr>
            <a:r>
              <a:rPr lang="en" sz="1000">
                <a:solidFill>
                  <a:schemeClr val="lt2"/>
                </a:solidFill>
              </a:rPr>
              <a:t>Mobile app for Delivery men, </a:t>
            </a:r>
            <a:endParaRPr sz="1000">
              <a:solidFill>
                <a:schemeClr val="lt2"/>
              </a:solidFill>
            </a:endParaRPr>
          </a:p>
          <a:p>
            <a:pPr marL="0" lvl="0" indent="0" algn="ctr" rtl="0">
              <a:spcBef>
                <a:spcPts val="0"/>
              </a:spcBef>
              <a:spcAft>
                <a:spcPts val="0"/>
              </a:spcAft>
              <a:buNone/>
            </a:pPr>
            <a:r>
              <a:rPr lang="en" sz="1000">
                <a:solidFill>
                  <a:schemeClr val="lt2"/>
                </a:solidFill>
              </a:rPr>
              <a:t>ERP System for Reclothes employees</a:t>
            </a:r>
            <a:endParaRPr sz="1000">
              <a:solidFill>
                <a:schemeClr val="lt2"/>
              </a:solidFill>
            </a:endParaRPr>
          </a:p>
        </p:txBody>
      </p:sp>
      <p:cxnSp>
        <p:nvCxnSpPr>
          <p:cNvPr id="385" name="Google Shape;385;p38"/>
          <p:cNvCxnSpPr>
            <a:stCxn id="369" idx="3"/>
            <a:endCxn id="368" idx="1"/>
          </p:cNvCxnSpPr>
          <p:nvPr/>
        </p:nvCxnSpPr>
        <p:spPr>
          <a:xfrm>
            <a:off x="2433750" y="1628625"/>
            <a:ext cx="1222800" cy="943200"/>
          </a:xfrm>
          <a:prstGeom prst="straightConnector1">
            <a:avLst/>
          </a:prstGeom>
          <a:noFill/>
          <a:ln w="19050" cap="flat" cmpd="sng">
            <a:solidFill>
              <a:schemeClr val="lt2"/>
            </a:solidFill>
            <a:prstDash val="solid"/>
            <a:round/>
            <a:headEnd type="none" w="med" len="med"/>
            <a:tailEnd type="triangle" w="med" len="med"/>
          </a:ln>
        </p:spPr>
      </p:cxnSp>
      <p:cxnSp>
        <p:nvCxnSpPr>
          <p:cNvPr id="386" name="Google Shape;386;p38"/>
          <p:cNvCxnSpPr>
            <a:stCxn id="377" idx="1"/>
            <a:endCxn id="368" idx="3"/>
          </p:cNvCxnSpPr>
          <p:nvPr/>
        </p:nvCxnSpPr>
        <p:spPr>
          <a:xfrm flipH="1">
            <a:off x="5487449" y="1425288"/>
            <a:ext cx="1070400" cy="1146600"/>
          </a:xfrm>
          <a:prstGeom prst="straightConnector1">
            <a:avLst/>
          </a:prstGeom>
          <a:noFill/>
          <a:ln w="19050" cap="flat" cmpd="sng">
            <a:solidFill>
              <a:schemeClr val="accent1"/>
            </a:solidFill>
            <a:prstDash val="solid"/>
            <a:round/>
            <a:headEnd type="none" w="med" len="med"/>
            <a:tailEnd type="triangle" w="med" len="med"/>
          </a:ln>
        </p:spPr>
      </p:cxnSp>
      <p:cxnSp>
        <p:nvCxnSpPr>
          <p:cNvPr id="387" name="Google Shape;387;p38"/>
          <p:cNvCxnSpPr>
            <a:stCxn id="378" idx="1"/>
            <a:endCxn id="368" idx="3"/>
          </p:cNvCxnSpPr>
          <p:nvPr/>
        </p:nvCxnSpPr>
        <p:spPr>
          <a:xfrm flipH="1">
            <a:off x="5487325" y="2419335"/>
            <a:ext cx="1172400" cy="152400"/>
          </a:xfrm>
          <a:prstGeom prst="straightConnector1">
            <a:avLst/>
          </a:prstGeom>
          <a:noFill/>
          <a:ln w="19050" cap="flat" cmpd="sng">
            <a:solidFill>
              <a:schemeClr val="lt2"/>
            </a:solidFill>
            <a:prstDash val="solid"/>
            <a:round/>
            <a:headEnd type="none" w="med" len="med"/>
            <a:tailEnd type="triangle" w="med" len="med"/>
          </a:ln>
        </p:spPr>
      </p:cxnSp>
      <p:cxnSp>
        <p:nvCxnSpPr>
          <p:cNvPr id="388" name="Google Shape;388;p38"/>
          <p:cNvCxnSpPr>
            <a:stCxn id="370" idx="3"/>
            <a:endCxn id="368" idx="1"/>
          </p:cNvCxnSpPr>
          <p:nvPr/>
        </p:nvCxnSpPr>
        <p:spPr>
          <a:xfrm rot="10800000" flipH="1">
            <a:off x="2484691" y="2571872"/>
            <a:ext cx="1171800" cy="62700"/>
          </a:xfrm>
          <a:prstGeom prst="straightConnector1">
            <a:avLst/>
          </a:prstGeom>
          <a:noFill/>
          <a:ln w="19050" cap="flat" cmpd="sng">
            <a:solidFill>
              <a:schemeClr val="lt2"/>
            </a:solidFill>
            <a:prstDash val="solid"/>
            <a:round/>
            <a:headEnd type="none" w="med" len="med"/>
            <a:tailEnd type="triangle" w="med" len="med"/>
          </a:ln>
        </p:spPr>
      </p:cxnSp>
      <p:cxnSp>
        <p:nvCxnSpPr>
          <p:cNvPr id="389" name="Google Shape;389;p38"/>
          <p:cNvCxnSpPr>
            <a:stCxn id="379" idx="1"/>
            <a:endCxn id="368" idx="3"/>
          </p:cNvCxnSpPr>
          <p:nvPr/>
        </p:nvCxnSpPr>
        <p:spPr>
          <a:xfrm rot="10800000">
            <a:off x="5487475" y="2571699"/>
            <a:ext cx="1236000" cy="1787700"/>
          </a:xfrm>
          <a:prstGeom prst="straightConnector1">
            <a:avLst/>
          </a:prstGeom>
          <a:noFill/>
          <a:ln w="19050" cap="flat" cmpd="sng">
            <a:solidFill>
              <a:schemeClr val="lt2"/>
            </a:solidFill>
            <a:prstDash val="solid"/>
            <a:round/>
            <a:headEnd type="none" w="med" len="med"/>
            <a:tailEnd type="triangle" w="med" len="med"/>
          </a:ln>
        </p:spPr>
      </p:cxnSp>
      <p:cxnSp>
        <p:nvCxnSpPr>
          <p:cNvPr id="390" name="Google Shape;390;p38"/>
          <p:cNvCxnSpPr>
            <a:stCxn id="377" idx="2"/>
            <a:endCxn id="368" idx="3"/>
          </p:cNvCxnSpPr>
          <p:nvPr/>
        </p:nvCxnSpPr>
        <p:spPr>
          <a:xfrm flipH="1">
            <a:off x="5487612" y="1831951"/>
            <a:ext cx="1476900" cy="739800"/>
          </a:xfrm>
          <a:prstGeom prst="straightConnector1">
            <a:avLst/>
          </a:prstGeom>
          <a:noFill/>
          <a:ln w="19050" cap="flat" cmpd="sng">
            <a:solidFill>
              <a:schemeClr val="lt2"/>
            </a:solidFill>
            <a:prstDash val="solid"/>
            <a:round/>
            <a:headEnd type="none" w="med" len="med"/>
            <a:tailEnd type="triangle" w="med" len="med"/>
          </a:ln>
        </p:spPr>
      </p:cxnSp>
      <p:cxnSp>
        <p:nvCxnSpPr>
          <p:cNvPr id="391" name="Google Shape;391;p38"/>
          <p:cNvCxnSpPr>
            <a:stCxn id="371" idx="3"/>
            <a:endCxn id="368" idx="1"/>
          </p:cNvCxnSpPr>
          <p:nvPr/>
        </p:nvCxnSpPr>
        <p:spPr>
          <a:xfrm rot="10800000" flipH="1">
            <a:off x="2484700" y="2571600"/>
            <a:ext cx="1171800" cy="986100"/>
          </a:xfrm>
          <a:prstGeom prst="straightConnector1">
            <a:avLst/>
          </a:prstGeom>
          <a:noFill/>
          <a:ln w="19050" cap="flat" cmpd="sng">
            <a:solidFill>
              <a:schemeClr val="accent1"/>
            </a:solidFill>
            <a:prstDash val="solid"/>
            <a:round/>
            <a:headEnd type="none" w="med" len="med"/>
            <a:tailEnd type="triangle" w="med" len="med"/>
          </a:ln>
        </p:spPr>
      </p:cxnSp>
      <p:cxnSp>
        <p:nvCxnSpPr>
          <p:cNvPr id="392" name="Google Shape;392;p38"/>
          <p:cNvCxnSpPr>
            <a:stCxn id="380" idx="1"/>
            <a:endCxn id="368" idx="3"/>
          </p:cNvCxnSpPr>
          <p:nvPr/>
        </p:nvCxnSpPr>
        <p:spPr>
          <a:xfrm rot="10800000">
            <a:off x="5487550" y="2571612"/>
            <a:ext cx="1223100" cy="833700"/>
          </a:xfrm>
          <a:prstGeom prst="straightConnector1">
            <a:avLst/>
          </a:prstGeom>
          <a:noFill/>
          <a:ln w="19050" cap="flat" cmpd="sng">
            <a:solidFill>
              <a:schemeClr val="accent1"/>
            </a:solidFill>
            <a:prstDash val="solid"/>
            <a:round/>
            <a:headEnd type="none" w="med" len="med"/>
            <a:tailEnd type="triangle" w="med" len="med"/>
          </a:ln>
        </p:spPr>
      </p:cxnSp>
      <p:cxnSp>
        <p:nvCxnSpPr>
          <p:cNvPr id="393" name="Google Shape;393;p38"/>
          <p:cNvCxnSpPr>
            <a:stCxn id="368" idx="2"/>
            <a:endCxn id="372" idx="3"/>
          </p:cNvCxnSpPr>
          <p:nvPr/>
        </p:nvCxnSpPr>
        <p:spPr>
          <a:xfrm flipH="1">
            <a:off x="2382900" y="3308212"/>
            <a:ext cx="2189100" cy="1237800"/>
          </a:xfrm>
          <a:prstGeom prst="straightConnector1">
            <a:avLst/>
          </a:prstGeom>
          <a:noFill/>
          <a:ln w="19050" cap="flat" cmpd="sng">
            <a:solidFill>
              <a:schemeClr val="lt2"/>
            </a:solidFill>
            <a:prstDash val="solid"/>
            <a:round/>
            <a:headEnd type="none" w="med" len="med"/>
            <a:tailEnd type="triangle" w="med" len="med"/>
          </a:ln>
        </p:spPr>
      </p:cxnSp>
      <p:sp>
        <p:nvSpPr>
          <p:cNvPr id="394" name="Google Shape;394;p38"/>
          <p:cNvSpPr txBox="1">
            <a:spLocks noGrp="1"/>
          </p:cNvSpPr>
          <p:nvPr>
            <p:ph type="title"/>
          </p:nvPr>
        </p:nvSpPr>
        <p:spPr>
          <a:xfrm>
            <a:off x="457200" y="7305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Marketplace Working Process</a:t>
            </a:r>
            <a:endParaRPr sz="2020"/>
          </a:p>
        </p:txBody>
      </p:sp>
      <p:pic>
        <p:nvPicPr>
          <p:cNvPr id="395" name="Google Shape;395;p38"/>
          <p:cNvPicPr preferRelativeResize="0"/>
          <p:nvPr/>
        </p:nvPicPr>
        <p:blipFill>
          <a:blip r:embed="rId12">
            <a:alphaModFix/>
          </a:blip>
          <a:stretch>
            <a:fillRect/>
          </a:stretch>
        </p:blipFill>
        <p:spPr>
          <a:xfrm>
            <a:off x="8378100" y="87201"/>
            <a:ext cx="697475" cy="687725"/>
          </a:xfrm>
          <a:prstGeom prst="rect">
            <a:avLst/>
          </a:prstGeom>
          <a:noFill/>
          <a:ln>
            <a:noFill/>
          </a:ln>
        </p:spPr>
      </p:pic>
      <p:sp>
        <p:nvSpPr>
          <p:cNvPr id="396" name="Google Shape;396;p38"/>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14</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39"/>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ReClothes</a:t>
            </a:r>
            <a:endParaRPr b="1"/>
          </a:p>
        </p:txBody>
      </p:sp>
      <p:pic>
        <p:nvPicPr>
          <p:cNvPr id="402" name="Google Shape;402;p39"/>
          <p:cNvPicPr preferRelativeResize="0"/>
          <p:nvPr/>
        </p:nvPicPr>
        <p:blipFill>
          <a:blip r:embed="rId3">
            <a:alphaModFix/>
          </a:blip>
          <a:stretch>
            <a:fillRect/>
          </a:stretch>
        </p:blipFill>
        <p:spPr>
          <a:xfrm>
            <a:off x="3656537" y="1835287"/>
            <a:ext cx="1830926" cy="1472924"/>
          </a:xfrm>
          <a:prstGeom prst="rect">
            <a:avLst/>
          </a:prstGeom>
          <a:noFill/>
          <a:ln>
            <a:noFill/>
          </a:ln>
        </p:spPr>
      </p:pic>
      <p:pic>
        <p:nvPicPr>
          <p:cNvPr id="403" name="Google Shape;403;p39"/>
          <p:cNvPicPr preferRelativeResize="0"/>
          <p:nvPr/>
        </p:nvPicPr>
        <p:blipFill>
          <a:blip r:embed="rId4">
            <a:alphaModFix amt="8000"/>
          </a:blip>
          <a:stretch>
            <a:fillRect/>
          </a:stretch>
        </p:blipFill>
        <p:spPr>
          <a:xfrm>
            <a:off x="1722300" y="1272900"/>
            <a:ext cx="711450" cy="711450"/>
          </a:xfrm>
          <a:prstGeom prst="rect">
            <a:avLst/>
          </a:prstGeom>
          <a:noFill/>
          <a:ln>
            <a:noFill/>
          </a:ln>
        </p:spPr>
      </p:pic>
      <p:pic>
        <p:nvPicPr>
          <p:cNvPr id="404" name="Google Shape;404;p39"/>
          <p:cNvPicPr preferRelativeResize="0"/>
          <p:nvPr/>
        </p:nvPicPr>
        <p:blipFill>
          <a:blip r:embed="rId5">
            <a:alphaModFix/>
          </a:blip>
          <a:stretch>
            <a:fillRect/>
          </a:stretch>
        </p:blipFill>
        <p:spPr>
          <a:xfrm>
            <a:off x="1671366" y="2227909"/>
            <a:ext cx="813325" cy="813325"/>
          </a:xfrm>
          <a:prstGeom prst="rect">
            <a:avLst/>
          </a:prstGeom>
          <a:noFill/>
          <a:ln>
            <a:noFill/>
          </a:ln>
        </p:spPr>
      </p:pic>
      <p:pic>
        <p:nvPicPr>
          <p:cNvPr id="405" name="Google Shape;405;p39"/>
          <p:cNvPicPr preferRelativeResize="0"/>
          <p:nvPr/>
        </p:nvPicPr>
        <p:blipFill>
          <a:blip r:embed="rId6">
            <a:alphaModFix amt="8000"/>
          </a:blip>
          <a:stretch>
            <a:fillRect/>
          </a:stretch>
        </p:blipFill>
        <p:spPr>
          <a:xfrm>
            <a:off x="1773250" y="3201975"/>
            <a:ext cx="711450" cy="711450"/>
          </a:xfrm>
          <a:prstGeom prst="rect">
            <a:avLst/>
          </a:prstGeom>
          <a:noFill/>
          <a:ln>
            <a:noFill/>
          </a:ln>
        </p:spPr>
      </p:pic>
      <p:pic>
        <p:nvPicPr>
          <p:cNvPr id="406" name="Google Shape;406;p39"/>
          <p:cNvPicPr preferRelativeResize="0"/>
          <p:nvPr/>
        </p:nvPicPr>
        <p:blipFill>
          <a:blip r:embed="rId7">
            <a:alphaModFix amt="8000"/>
          </a:blip>
          <a:stretch>
            <a:fillRect/>
          </a:stretch>
        </p:blipFill>
        <p:spPr>
          <a:xfrm>
            <a:off x="1773238" y="4241100"/>
            <a:ext cx="609600" cy="609600"/>
          </a:xfrm>
          <a:prstGeom prst="rect">
            <a:avLst/>
          </a:prstGeom>
          <a:noFill/>
          <a:ln>
            <a:noFill/>
          </a:ln>
        </p:spPr>
      </p:pic>
      <p:sp>
        <p:nvSpPr>
          <p:cNvPr id="407" name="Google Shape;407;p39"/>
          <p:cNvSpPr txBox="1"/>
          <p:nvPr/>
        </p:nvSpPr>
        <p:spPr>
          <a:xfrm>
            <a:off x="592425" y="142735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Donor</a:t>
            </a:r>
            <a:endParaRPr>
              <a:solidFill>
                <a:schemeClr val="lt2"/>
              </a:solidFill>
            </a:endParaRPr>
          </a:p>
        </p:txBody>
      </p:sp>
      <p:sp>
        <p:nvSpPr>
          <p:cNvPr id="408" name="Google Shape;408;p39"/>
          <p:cNvSpPr txBox="1"/>
          <p:nvPr/>
        </p:nvSpPr>
        <p:spPr>
          <a:xfrm>
            <a:off x="304800" y="2151700"/>
            <a:ext cx="151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Enterprise Users: </a:t>
            </a:r>
            <a:endParaRPr/>
          </a:p>
          <a:p>
            <a:pPr marL="0" lvl="0" indent="0" algn="ctr" rtl="0">
              <a:spcBef>
                <a:spcPts val="0"/>
              </a:spcBef>
              <a:spcAft>
                <a:spcPts val="0"/>
              </a:spcAft>
              <a:buNone/>
            </a:pPr>
            <a:r>
              <a:rPr lang="en" sz="1000"/>
              <a:t>Delivery men, Reclothes employees</a:t>
            </a:r>
            <a:endParaRPr sz="1000"/>
          </a:p>
        </p:txBody>
      </p:sp>
      <p:sp>
        <p:nvSpPr>
          <p:cNvPr id="409" name="Google Shape;409;p39"/>
          <p:cNvSpPr txBox="1"/>
          <p:nvPr/>
        </p:nvSpPr>
        <p:spPr>
          <a:xfrm>
            <a:off x="616500" y="345400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Consumer</a:t>
            </a:r>
            <a:endParaRPr>
              <a:solidFill>
                <a:schemeClr val="lt2"/>
              </a:solidFill>
            </a:endParaRPr>
          </a:p>
        </p:txBody>
      </p:sp>
      <p:sp>
        <p:nvSpPr>
          <p:cNvPr id="410" name="Google Shape;410;p39"/>
          <p:cNvSpPr txBox="1"/>
          <p:nvPr/>
        </p:nvSpPr>
        <p:spPr>
          <a:xfrm>
            <a:off x="379575" y="4397250"/>
            <a:ext cx="14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Scrap Factories</a:t>
            </a:r>
            <a:endParaRPr>
              <a:solidFill>
                <a:schemeClr val="lt2"/>
              </a:solidFill>
            </a:endParaRPr>
          </a:p>
        </p:txBody>
      </p:sp>
      <p:pic>
        <p:nvPicPr>
          <p:cNvPr id="411" name="Google Shape;411;p39"/>
          <p:cNvPicPr preferRelativeResize="0"/>
          <p:nvPr/>
        </p:nvPicPr>
        <p:blipFill>
          <a:blip r:embed="rId8">
            <a:alphaModFix/>
          </a:blip>
          <a:stretch>
            <a:fillRect/>
          </a:stretch>
        </p:blipFill>
        <p:spPr>
          <a:xfrm>
            <a:off x="6557849" y="1018625"/>
            <a:ext cx="813326" cy="813326"/>
          </a:xfrm>
          <a:prstGeom prst="rect">
            <a:avLst/>
          </a:prstGeom>
          <a:noFill/>
          <a:ln>
            <a:noFill/>
          </a:ln>
        </p:spPr>
      </p:pic>
      <p:pic>
        <p:nvPicPr>
          <p:cNvPr id="412" name="Google Shape;412;p39"/>
          <p:cNvPicPr preferRelativeResize="0"/>
          <p:nvPr/>
        </p:nvPicPr>
        <p:blipFill>
          <a:blip r:embed="rId9">
            <a:alphaModFix amt="8000"/>
          </a:blip>
          <a:stretch>
            <a:fillRect/>
          </a:stretch>
        </p:blipFill>
        <p:spPr>
          <a:xfrm>
            <a:off x="6659725" y="2063610"/>
            <a:ext cx="711450" cy="711450"/>
          </a:xfrm>
          <a:prstGeom prst="rect">
            <a:avLst/>
          </a:prstGeom>
          <a:noFill/>
          <a:ln>
            <a:noFill/>
          </a:ln>
        </p:spPr>
      </p:pic>
      <p:pic>
        <p:nvPicPr>
          <p:cNvPr id="413" name="Google Shape;413;p39"/>
          <p:cNvPicPr preferRelativeResize="0"/>
          <p:nvPr/>
        </p:nvPicPr>
        <p:blipFill>
          <a:blip r:embed="rId10">
            <a:alphaModFix/>
          </a:blip>
          <a:stretch>
            <a:fillRect/>
          </a:stretch>
        </p:blipFill>
        <p:spPr>
          <a:xfrm>
            <a:off x="6723475" y="4035549"/>
            <a:ext cx="647700" cy="647700"/>
          </a:xfrm>
          <a:prstGeom prst="rect">
            <a:avLst/>
          </a:prstGeom>
          <a:noFill/>
          <a:ln>
            <a:noFill/>
          </a:ln>
        </p:spPr>
      </p:pic>
      <p:pic>
        <p:nvPicPr>
          <p:cNvPr id="414" name="Google Shape;414;p39"/>
          <p:cNvPicPr preferRelativeResize="0"/>
          <p:nvPr/>
        </p:nvPicPr>
        <p:blipFill>
          <a:blip r:embed="rId11">
            <a:alphaModFix amt="8000"/>
          </a:blip>
          <a:stretch>
            <a:fillRect/>
          </a:stretch>
        </p:blipFill>
        <p:spPr>
          <a:xfrm>
            <a:off x="6710650" y="3100512"/>
            <a:ext cx="609600" cy="609600"/>
          </a:xfrm>
          <a:prstGeom prst="rect">
            <a:avLst/>
          </a:prstGeom>
          <a:noFill/>
          <a:ln>
            <a:noFill/>
          </a:ln>
        </p:spPr>
      </p:pic>
      <p:sp>
        <p:nvSpPr>
          <p:cNvPr id="415" name="Google Shape;415;p39"/>
          <p:cNvSpPr txBox="1"/>
          <p:nvPr/>
        </p:nvSpPr>
        <p:spPr>
          <a:xfrm>
            <a:off x="7320250" y="1009650"/>
            <a:ext cx="162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Clothes drop-off Locations</a:t>
            </a:r>
            <a:endParaRPr/>
          </a:p>
        </p:txBody>
      </p:sp>
      <p:sp>
        <p:nvSpPr>
          <p:cNvPr id="416" name="Google Shape;416;p39"/>
          <p:cNvSpPr txBox="1"/>
          <p:nvPr/>
        </p:nvSpPr>
        <p:spPr>
          <a:xfrm>
            <a:off x="7494000" y="2111525"/>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Mobile app for donation</a:t>
            </a:r>
            <a:endParaRPr>
              <a:solidFill>
                <a:schemeClr val="lt2"/>
              </a:solidFill>
            </a:endParaRPr>
          </a:p>
        </p:txBody>
      </p:sp>
      <p:sp>
        <p:nvSpPr>
          <p:cNvPr id="417" name="Google Shape;417;p39"/>
          <p:cNvSpPr txBox="1"/>
          <p:nvPr/>
        </p:nvSpPr>
        <p:spPr>
          <a:xfrm>
            <a:off x="7494000" y="3097500"/>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Online Marketplace</a:t>
            </a:r>
            <a:endParaRPr>
              <a:solidFill>
                <a:schemeClr val="lt2"/>
              </a:solidFill>
            </a:endParaRPr>
          </a:p>
        </p:txBody>
      </p:sp>
      <p:sp>
        <p:nvSpPr>
          <p:cNvPr id="418" name="Google Shape;418;p39"/>
          <p:cNvSpPr txBox="1"/>
          <p:nvPr/>
        </p:nvSpPr>
        <p:spPr>
          <a:xfrm>
            <a:off x="7407150" y="3676800"/>
            <a:ext cx="16767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Enterprise Software:</a:t>
            </a:r>
            <a:endParaRPr/>
          </a:p>
          <a:p>
            <a:pPr marL="0" lvl="0" indent="0" algn="ctr" rtl="0">
              <a:spcBef>
                <a:spcPts val="0"/>
              </a:spcBef>
              <a:spcAft>
                <a:spcPts val="0"/>
              </a:spcAft>
              <a:buNone/>
            </a:pPr>
            <a:r>
              <a:rPr lang="en" sz="1000"/>
              <a:t>Mobile App for Delivery men, </a:t>
            </a:r>
            <a:endParaRPr sz="1000"/>
          </a:p>
          <a:p>
            <a:pPr marL="0" lvl="0" indent="0" algn="ctr" rtl="0">
              <a:spcBef>
                <a:spcPts val="0"/>
              </a:spcBef>
              <a:spcAft>
                <a:spcPts val="0"/>
              </a:spcAft>
              <a:buNone/>
            </a:pPr>
            <a:r>
              <a:rPr lang="en" sz="1000"/>
              <a:t>ERP System for Reclothes employees</a:t>
            </a:r>
            <a:endParaRPr sz="1000"/>
          </a:p>
        </p:txBody>
      </p:sp>
      <p:cxnSp>
        <p:nvCxnSpPr>
          <p:cNvPr id="419" name="Google Shape;419;p39"/>
          <p:cNvCxnSpPr>
            <a:stCxn id="403" idx="3"/>
            <a:endCxn id="402" idx="1"/>
          </p:cNvCxnSpPr>
          <p:nvPr/>
        </p:nvCxnSpPr>
        <p:spPr>
          <a:xfrm>
            <a:off x="2433750" y="1628625"/>
            <a:ext cx="1222800" cy="943200"/>
          </a:xfrm>
          <a:prstGeom prst="straightConnector1">
            <a:avLst/>
          </a:prstGeom>
          <a:noFill/>
          <a:ln w="19050" cap="flat" cmpd="sng">
            <a:solidFill>
              <a:schemeClr val="lt2"/>
            </a:solidFill>
            <a:prstDash val="solid"/>
            <a:round/>
            <a:headEnd type="none" w="med" len="med"/>
            <a:tailEnd type="triangle" w="med" len="med"/>
          </a:ln>
        </p:spPr>
      </p:cxnSp>
      <p:cxnSp>
        <p:nvCxnSpPr>
          <p:cNvPr id="420" name="Google Shape;420;p39"/>
          <p:cNvCxnSpPr>
            <a:stCxn id="411" idx="1"/>
            <a:endCxn id="402" idx="3"/>
          </p:cNvCxnSpPr>
          <p:nvPr/>
        </p:nvCxnSpPr>
        <p:spPr>
          <a:xfrm flipH="1">
            <a:off x="5487449" y="1425288"/>
            <a:ext cx="1070400" cy="1146600"/>
          </a:xfrm>
          <a:prstGeom prst="straightConnector1">
            <a:avLst/>
          </a:prstGeom>
          <a:noFill/>
          <a:ln w="19050" cap="flat" cmpd="sng">
            <a:solidFill>
              <a:schemeClr val="lt2"/>
            </a:solidFill>
            <a:prstDash val="solid"/>
            <a:round/>
            <a:headEnd type="none" w="med" len="med"/>
            <a:tailEnd type="triangle" w="med" len="med"/>
          </a:ln>
        </p:spPr>
      </p:cxnSp>
      <p:cxnSp>
        <p:nvCxnSpPr>
          <p:cNvPr id="421" name="Google Shape;421;p39"/>
          <p:cNvCxnSpPr>
            <a:stCxn id="412" idx="1"/>
            <a:endCxn id="402" idx="3"/>
          </p:cNvCxnSpPr>
          <p:nvPr/>
        </p:nvCxnSpPr>
        <p:spPr>
          <a:xfrm flipH="1">
            <a:off x="5487325" y="2419335"/>
            <a:ext cx="1172400" cy="152400"/>
          </a:xfrm>
          <a:prstGeom prst="straightConnector1">
            <a:avLst/>
          </a:prstGeom>
          <a:noFill/>
          <a:ln w="19050" cap="flat" cmpd="sng">
            <a:solidFill>
              <a:schemeClr val="lt2"/>
            </a:solidFill>
            <a:prstDash val="solid"/>
            <a:round/>
            <a:headEnd type="none" w="med" len="med"/>
            <a:tailEnd type="triangle" w="med" len="med"/>
          </a:ln>
        </p:spPr>
      </p:cxnSp>
      <p:cxnSp>
        <p:nvCxnSpPr>
          <p:cNvPr id="422" name="Google Shape;422;p39"/>
          <p:cNvCxnSpPr>
            <a:stCxn id="404" idx="3"/>
            <a:endCxn id="402" idx="1"/>
          </p:cNvCxnSpPr>
          <p:nvPr/>
        </p:nvCxnSpPr>
        <p:spPr>
          <a:xfrm rot="10800000" flipH="1">
            <a:off x="2484691" y="2571872"/>
            <a:ext cx="1171800" cy="62700"/>
          </a:xfrm>
          <a:prstGeom prst="straightConnector1">
            <a:avLst/>
          </a:prstGeom>
          <a:noFill/>
          <a:ln w="19050" cap="flat" cmpd="sng">
            <a:solidFill>
              <a:srgbClr val="666666"/>
            </a:solidFill>
            <a:prstDash val="solid"/>
            <a:round/>
            <a:headEnd type="none" w="med" len="med"/>
            <a:tailEnd type="triangle" w="med" len="med"/>
          </a:ln>
        </p:spPr>
      </p:cxnSp>
      <p:cxnSp>
        <p:nvCxnSpPr>
          <p:cNvPr id="423" name="Google Shape;423;p39"/>
          <p:cNvCxnSpPr>
            <a:stCxn id="413" idx="1"/>
            <a:endCxn id="402" idx="3"/>
          </p:cNvCxnSpPr>
          <p:nvPr/>
        </p:nvCxnSpPr>
        <p:spPr>
          <a:xfrm rot="10800000">
            <a:off x="5487475" y="2571699"/>
            <a:ext cx="1236000" cy="1787700"/>
          </a:xfrm>
          <a:prstGeom prst="straightConnector1">
            <a:avLst/>
          </a:prstGeom>
          <a:noFill/>
          <a:ln w="19050" cap="flat" cmpd="sng">
            <a:solidFill>
              <a:schemeClr val="dk2"/>
            </a:solidFill>
            <a:prstDash val="solid"/>
            <a:round/>
            <a:headEnd type="none" w="med" len="med"/>
            <a:tailEnd type="triangle" w="med" len="med"/>
          </a:ln>
        </p:spPr>
      </p:cxnSp>
      <p:cxnSp>
        <p:nvCxnSpPr>
          <p:cNvPr id="424" name="Google Shape;424;p39"/>
          <p:cNvCxnSpPr>
            <a:stCxn id="411" idx="2"/>
            <a:endCxn id="402" idx="3"/>
          </p:cNvCxnSpPr>
          <p:nvPr/>
        </p:nvCxnSpPr>
        <p:spPr>
          <a:xfrm flipH="1">
            <a:off x="5487612" y="1831951"/>
            <a:ext cx="1476900" cy="739800"/>
          </a:xfrm>
          <a:prstGeom prst="straightConnector1">
            <a:avLst/>
          </a:prstGeom>
          <a:noFill/>
          <a:ln w="19050" cap="flat" cmpd="sng">
            <a:solidFill>
              <a:schemeClr val="dk2"/>
            </a:solidFill>
            <a:prstDash val="solid"/>
            <a:round/>
            <a:headEnd type="none" w="med" len="med"/>
            <a:tailEnd type="triangle" w="med" len="med"/>
          </a:ln>
        </p:spPr>
      </p:cxnSp>
      <p:cxnSp>
        <p:nvCxnSpPr>
          <p:cNvPr id="425" name="Google Shape;425;p39"/>
          <p:cNvCxnSpPr>
            <a:stCxn id="405" idx="3"/>
            <a:endCxn id="402" idx="1"/>
          </p:cNvCxnSpPr>
          <p:nvPr/>
        </p:nvCxnSpPr>
        <p:spPr>
          <a:xfrm rot="10800000" flipH="1">
            <a:off x="2484700" y="2571600"/>
            <a:ext cx="1171800" cy="986100"/>
          </a:xfrm>
          <a:prstGeom prst="straightConnector1">
            <a:avLst/>
          </a:prstGeom>
          <a:noFill/>
          <a:ln w="19050" cap="flat" cmpd="sng">
            <a:solidFill>
              <a:schemeClr val="lt2"/>
            </a:solidFill>
            <a:prstDash val="solid"/>
            <a:round/>
            <a:headEnd type="none" w="med" len="med"/>
            <a:tailEnd type="triangle" w="med" len="med"/>
          </a:ln>
        </p:spPr>
      </p:cxnSp>
      <p:cxnSp>
        <p:nvCxnSpPr>
          <p:cNvPr id="426" name="Google Shape;426;p39"/>
          <p:cNvCxnSpPr>
            <a:stCxn id="414" idx="1"/>
            <a:endCxn id="402" idx="3"/>
          </p:cNvCxnSpPr>
          <p:nvPr/>
        </p:nvCxnSpPr>
        <p:spPr>
          <a:xfrm rot="10800000">
            <a:off x="5487550" y="2571612"/>
            <a:ext cx="1223100" cy="833700"/>
          </a:xfrm>
          <a:prstGeom prst="straightConnector1">
            <a:avLst/>
          </a:prstGeom>
          <a:noFill/>
          <a:ln w="19050" cap="flat" cmpd="sng">
            <a:solidFill>
              <a:schemeClr val="lt2"/>
            </a:solidFill>
            <a:prstDash val="solid"/>
            <a:round/>
            <a:headEnd type="none" w="med" len="med"/>
            <a:tailEnd type="triangle" w="med" len="med"/>
          </a:ln>
        </p:spPr>
      </p:cxnSp>
      <p:cxnSp>
        <p:nvCxnSpPr>
          <p:cNvPr id="427" name="Google Shape;427;p39"/>
          <p:cNvCxnSpPr>
            <a:stCxn id="402" idx="2"/>
            <a:endCxn id="406" idx="3"/>
          </p:cNvCxnSpPr>
          <p:nvPr/>
        </p:nvCxnSpPr>
        <p:spPr>
          <a:xfrm flipH="1">
            <a:off x="2382900" y="3308212"/>
            <a:ext cx="2189100" cy="1237800"/>
          </a:xfrm>
          <a:prstGeom prst="straightConnector1">
            <a:avLst/>
          </a:prstGeom>
          <a:noFill/>
          <a:ln w="19050" cap="flat" cmpd="sng">
            <a:solidFill>
              <a:schemeClr val="lt2"/>
            </a:solidFill>
            <a:prstDash val="solid"/>
            <a:round/>
            <a:headEnd type="none" w="med" len="med"/>
            <a:tailEnd type="triangle" w="med" len="med"/>
          </a:ln>
        </p:spPr>
      </p:cxnSp>
      <p:sp>
        <p:nvSpPr>
          <p:cNvPr id="428" name="Google Shape;428;p39"/>
          <p:cNvSpPr txBox="1">
            <a:spLocks noGrp="1"/>
          </p:cNvSpPr>
          <p:nvPr>
            <p:ph type="title"/>
          </p:nvPr>
        </p:nvSpPr>
        <p:spPr>
          <a:xfrm>
            <a:off x="457200" y="7002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Enterprise Working Process</a:t>
            </a:r>
            <a:endParaRPr sz="2020"/>
          </a:p>
        </p:txBody>
      </p:sp>
      <p:pic>
        <p:nvPicPr>
          <p:cNvPr id="429" name="Google Shape;429;p39"/>
          <p:cNvPicPr preferRelativeResize="0"/>
          <p:nvPr/>
        </p:nvPicPr>
        <p:blipFill>
          <a:blip r:embed="rId12">
            <a:alphaModFix/>
          </a:blip>
          <a:stretch>
            <a:fillRect/>
          </a:stretch>
        </p:blipFill>
        <p:spPr>
          <a:xfrm>
            <a:off x="8378100" y="87201"/>
            <a:ext cx="697475" cy="687725"/>
          </a:xfrm>
          <a:prstGeom prst="rect">
            <a:avLst/>
          </a:prstGeom>
          <a:noFill/>
          <a:ln>
            <a:noFill/>
          </a:ln>
        </p:spPr>
      </p:pic>
      <p:sp>
        <p:nvSpPr>
          <p:cNvPr id="430" name="Google Shape;430;p39"/>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15</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40"/>
          <p:cNvSpPr txBox="1">
            <a:spLocks noGrp="1"/>
          </p:cNvSpPr>
          <p:nvPr>
            <p:ph type="title"/>
          </p:nvPr>
        </p:nvSpPr>
        <p:spPr>
          <a:xfrm>
            <a:off x="457200" y="2304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What is ReClothes</a:t>
            </a:r>
            <a:endParaRPr b="1"/>
          </a:p>
        </p:txBody>
      </p:sp>
      <p:pic>
        <p:nvPicPr>
          <p:cNvPr id="436" name="Google Shape;436;p40"/>
          <p:cNvPicPr preferRelativeResize="0"/>
          <p:nvPr/>
        </p:nvPicPr>
        <p:blipFill>
          <a:blip r:embed="rId3">
            <a:alphaModFix/>
          </a:blip>
          <a:stretch>
            <a:fillRect/>
          </a:stretch>
        </p:blipFill>
        <p:spPr>
          <a:xfrm>
            <a:off x="3656537" y="1835287"/>
            <a:ext cx="1830926" cy="1472924"/>
          </a:xfrm>
          <a:prstGeom prst="rect">
            <a:avLst/>
          </a:prstGeom>
          <a:noFill/>
          <a:ln>
            <a:noFill/>
          </a:ln>
        </p:spPr>
      </p:pic>
      <p:pic>
        <p:nvPicPr>
          <p:cNvPr id="437" name="Google Shape;437;p40"/>
          <p:cNvPicPr preferRelativeResize="0"/>
          <p:nvPr/>
        </p:nvPicPr>
        <p:blipFill>
          <a:blip r:embed="rId4">
            <a:alphaModFix amt="6000"/>
          </a:blip>
          <a:stretch>
            <a:fillRect/>
          </a:stretch>
        </p:blipFill>
        <p:spPr>
          <a:xfrm>
            <a:off x="1722300" y="1272900"/>
            <a:ext cx="711450" cy="711450"/>
          </a:xfrm>
          <a:prstGeom prst="rect">
            <a:avLst/>
          </a:prstGeom>
          <a:noFill/>
          <a:ln>
            <a:noFill/>
          </a:ln>
        </p:spPr>
      </p:pic>
      <p:pic>
        <p:nvPicPr>
          <p:cNvPr id="438" name="Google Shape;438;p40"/>
          <p:cNvPicPr preferRelativeResize="0"/>
          <p:nvPr/>
        </p:nvPicPr>
        <p:blipFill>
          <a:blip r:embed="rId5">
            <a:alphaModFix amt="6000"/>
          </a:blip>
          <a:stretch>
            <a:fillRect/>
          </a:stretch>
        </p:blipFill>
        <p:spPr>
          <a:xfrm>
            <a:off x="1671366" y="2227909"/>
            <a:ext cx="813325" cy="813325"/>
          </a:xfrm>
          <a:prstGeom prst="rect">
            <a:avLst/>
          </a:prstGeom>
          <a:noFill/>
          <a:ln>
            <a:noFill/>
          </a:ln>
        </p:spPr>
      </p:pic>
      <p:pic>
        <p:nvPicPr>
          <p:cNvPr id="439" name="Google Shape;439;p40"/>
          <p:cNvPicPr preferRelativeResize="0"/>
          <p:nvPr/>
        </p:nvPicPr>
        <p:blipFill>
          <a:blip r:embed="rId6">
            <a:alphaModFix amt="6000"/>
          </a:blip>
          <a:stretch>
            <a:fillRect/>
          </a:stretch>
        </p:blipFill>
        <p:spPr>
          <a:xfrm>
            <a:off x="1773250" y="3201975"/>
            <a:ext cx="711450" cy="711450"/>
          </a:xfrm>
          <a:prstGeom prst="rect">
            <a:avLst/>
          </a:prstGeom>
          <a:noFill/>
          <a:ln>
            <a:noFill/>
          </a:ln>
        </p:spPr>
      </p:pic>
      <p:pic>
        <p:nvPicPr>
          <p:cNvPr id="440" name="Google Shape;440;p40"/>
          <p:cNvPicPr preferRelativeResize="0"/>
          <p:nvPr/>
        </p:nvPicPr>
        <p:blipFill>
          <a:blip r:embed="rId7">
            <a:alphaModFix/>
          </a:blip>
          <a:stretch>
            <a:fillRect/>
          </a:stretch>
        </p:blipFill>
        <p:spPr>
          <a:xfrm>
            <a:off x="1773238" y="4241100"/>
            <a:ext cx="609600" cy="609600"/>
          </a:xfrm>
          <a:prstGeom prst="rect">
            <a:avLst/>
          </a:prstGeom>
          <a:noFill/>
          <a:ln>
            <a:noFill/>
          </a:ln>
        </p:spPr>
      </p:pic>
      <p:sp>
        <p:nvSpPr>
          <p:cNvPr id="441" name="Google Shape;441;p40"/>
          <p:cNvSpPr txBox="1"/>
          <p:nvPr/>
        </p:nvSpPr>
        <p:spPr>
          <a:xfrm>
            <a:off x="592425" y="142735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Donor</a:t>
            </a:r>
            <a:endParaRPr>
              <a:solidFill>
                <a:schemeClr val="lt2"/>
              </a:solidFill>
            </a:endParaRPr>
          </a:p>
        </p:txBody>
      </p:sp>
      <p:sp>
        <p:nvSpPr>
          <p:cNvPr id="442" name="Google Shape;442;p40"/>
          <p:cNvSpPr txBox="1"/>
          <p:nvPr/>
        </p:nvSpPr>
        <p:spPr>
          <a:xfrm>
            <a:off x="304800" y="2151700"/>
            <a:ext cx="1518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Users: </a:t>
            </a:r>
            <a:endParaRPr>
              <a:solidFill>
                <a:schemeClr val="lt2"/>
              </a:solidFill>
            </a:endParaRPr>
          </a:p>
          <a:p>
            <a:pPr marL="0" lvl="0" indent="0" algn="ctr" rtl="0">
              <a:spcBef>
                <a:spcPts val="0"/>
              </a:spcBef>
              <a:spcAft>
                <a:spcPts val="0"/>
              </a:spcAft>
              <a:buNone/>
            </a:pPr>
            <a:r>
              <a:rPr lang="en" sz="1000">
                <a:solidFill>
                  <a:schemeClr val="lt2"/>
                </a:solidFill>
              </a:rPr>
              <a:t>Delivery men, Reclothes employees</a:t>
            </a:r>
            <a:endParaRPr sz="1000">
              <a:solidFill>
                <a:schemeClr val="lt2"/>
              </a:solidFill>
            </a:endParaRPr>
          </a:p>
        </p:txBody>
      </p:sp>
      <p:sp>
        <p:nvSpPr>
          <p:cNvPr id="443" name="Google Shape;443;p40"/>
          <p:cNvSpPr txBox="1"/>
          <p:nvPr/>
        </p:nvSpPr>
        <p:spPr>
          <a:xfrm>
            <a:off x="616500" y="3454000"/>
            <a:ext cx="1107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Consumer</a:t>
            </a:r>
            <a:endParaRPr>
              <a:solidFill>
                <a:schemeClr val="lt2"/>
              </a:solidFill>
            </a:endParaRPr>
          </a:p>
        </p:txBody>
      </p:sp>
      <p:sp>
        <p:nvSpPr>
          <p:cNvPr id="444" name="Google Shape;444;p40"/>
          <p:cNvSpPr txBox="1"/>
          <p:nvPr/>
        </p:nvSpPr>
        <p:spPr>
          <a:xfrm>
            <a:off x="379575" y="4397250"/>
            <a:ext cx="14442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Scrap Factories</a:t>
            </a:r>
            <a:endParaRPr/>
          </a:p>
        </p:txBody>
      </p:sp>
      <p:pic>
        <p:nvPicPr>
          <p:cNvPr id="445" name="Google Shape;445;p40"/>
          <p:cNvPicPr preferRelativeResize="0"/>
          <p:nvPr/>
        </p:nvPicPr>
        <p:blipFill>
          <a:blip r:embed="rId8">
            <a:alphaModFix amt="6000"/>
          </a:blip>
          <a:stretch>
            <a:fillRect/>
          </a:stretch>
        </p:blipFill>
        <p:spPr>
          <a:xfrm>
            <a:off x="6557849" y="1018625"/>
            <a:ext cx="813326" cy="813326"/>
          </a:xfrm>
          <a:prstGeom prst="rect">
            <a:avLst/>
          </a:prstGeom>
          <a:noFill/>
          <a:ln>
            <a:noFill/>
          </a:ln>
        </p:spPr>
      </p:pic>
      <p:pic>
        <p:nvPicPr>
          <p:cNvPr id="446" name="Google Shape;446;p40"/>
          <p:cNvPicPr preferRelativeResize="0"/>
          <p:nvPr/>
        </p:nvPicPr>
        <p:blipFill>
          <a:blip r:embed="rId9">
            <a:alphaModFix amt="6000"/>
          </a:blip>
          <a:stretch>
            <a:fillRect/>
          </a:stretch>
        </p:blipFill>
        <p:spPr>
          <a:xfrm>
            <a:off x="6659725" y="2063610"/>
            <a:ext cx="711450" cy="711450"/>
          </a:xfrm>
          <a:prstGeom prst="rect">
            <a:avLst/>
          </a:prstGeom>
          <a:noFill/>
          <a:ln>
            <a:noFill/>
          </a:ln>
        </p:spPr>
      </p:pic>
      <p:pic>
        <p:nvPicPr>
          <p:cNvPr id="447" name="Google Shape;447;p40"/>
          <p:cNvPicPr preferRelativeResize="0"/>
          <p:nvPr/>
        </p:nvPicPr>
        <p:blipFill>
          <a:blip r:embed="rId10">
            <a:alphaModFix amt="6000"/>
          </a:blip>
          <a:stretch>
            <a:fillRect/>
          </a:stretch>
        </p:blipFill>
        <p:spPr>
          <a:xfrm>
            <a:off x="6723475" y="4035549"/>
            <a:ext cx="647700" cy="647700"/>
          </a:xfrm>
          <a:prstGeom prst="rect">
            <a:avLst/>
          </a:prstGeom>
          <a:noFill/>
          <a:ln>
            <a:noFill/>
          </a:ln>
        </p:spPr>
      </p:pic>
      <p:pic>
        <p:nvPicPr>
          <p:cNvPr id="448" name="Google Shape;448;p40"/>
          <p:cNvPicPr preferRelativeResize="0"/>
          <p:nvPr/>
        </p:nvPicPr>
        <p:blipFill>
          <a:blip r:embed="rId11">
            <a:alphaModFix amt="6000"/>
          </a:blip>
          <a:stretch>
            <a:fillRect/>
          </a:stretch>
        </p:blipFill>
        <p:spPr>
          <a:xfrm>
            <a:off x="6710650" y="3100512"/>
            <a:ext cx="609600" cy="609600"/>
          </a:xfrm>
          <a:prstGeom prst="rect">
            <a:avLst/>
          </a:prstGeom>
          <a:noFill/>
          <a:ln>
            <a:noFill/>
          </a:ln>
        </p:spPr>
      </p:pic>
      <p:sp>
        <p:nvSpPr>
          <p:cNvPr id="449" name="Google Shape;449;p40"/>
          <p:cNvSpPr txBox="1"/>
          <p:nvPr/>
        </p:nvSpPr>
        <p:spPr>
          <a:xfrm>
            <a:off x="7320250" y="1009650"/>
            <a:ext cx="16251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Clothes drop-off Locations</a:t>
            </a:r>
            <a:endParaRPr>
              <a:solidFill>
                <a:schemeClr val="lt2"/>
              </a:solidFill>
            </a:endParaRPr>
          </a:p>
        </p:txBody>
      </p:sp>
      <p:sp>
        <p:nvSpPr>
          <p:cNvPr id="450" name="Google Shape;450;p40"/>
          <p:cNvSpPr txBox="1"/>
          <p:nvPr/>
        </p:nvSpPr>
        <p:spPr>
          <a:xfrm>
            <a:off x="7494000" y="2111525"/>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Mobile app for donation</a:t>
            </a:r>
            <a:endParaRPr>
              <a:solidFill>
                <a:schemeClr val="lt2"/>
              </a:solidFill>
            </a:endParaRPr>
          </a:p>
        </p:txBody>
      </p:sp>
      <p:sp>
        <p:nvSpPr>
          <p:cNvPr id="451" name="Google Shape;451;p40"/>
          <p:cNvSpPr txBox="1"/>
          <p:nvPr/>
        </p:nvSpPr>
        <p:spPr>
          <a:xfrm>
            <a:off x="7494000" y="3097500"/>
            <a:ext cx="1345200" cy="615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Online Marketplace</a:t>
            </a:r>
            <a:endParaRPr>
              <a:solidFill>
                <a:schemeClr val="lt2"/>
              </a:solidFill>
            </a:endParaRPr>
          </a:p>
        </p:txBody>
      </p:sp>
      <p:sp>
        <p:nvSpPr>
          <p:cNvPr id="452" name="Google Shape;452;p40"/>
          <p:cNvSpPr txBox="1"/>
          <p:nvPr/>
        </p:nvSpPr>
        <p:spPr>
          <a:xfrm>
            <a:off x="7407150" y="3829200"/>
            <a:ext cx="1676700" cy="1231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chemeClr val="lt2"/>
                </a:solidFill>
              </a:rPr>
              <a:t>Enterprise Software:</a:t>
            </a:r>
            <a:endParaRPr>
              <a:solidFill>
                <a:schemeClr val="lt2"/>
              </a:solidFill>
            </a:endParaRPr>
          </a:p>
          <a:p>
            <a:pPr marL="0" lvl="0" indent="0" algn="ctr" rtl="0">
              <a:spcBef>
                <a:spcPts val="0"/>
              </a:spcBef>
              <a:spcAft>
                <a:spcPts val="0"/>
              </a:spcAft>
              <a:buNone/>
            </a:pPr>
            <a:r>
              <a:rPr lang="en" sz="1000">
                <a:solidFill>
                  <a:schemeClr val="lt2"/>
                </a:solidFill>
              </a:rPr>
              <a:t>Mobile app for Delivery men, </a:t>
            </a:r>
            <a:endParaRPr sz="1000">
              <a:solidFill>
                <a:schemeClr val="lt2"/>
              </a:solidFill>
            </a:endParaRPr>
          </a:p>
          <a:p>
            <a:pPr marL="0" lvl="0" indent="0" algn="ctr" rtl="0">
              <a:spcBef>
                <a:spcPts val="0"/>
              </a:spcBef>
              <a:spcAft>
                <a:spcPts val="0"/>
              </a:spcAft>
              <a:buNone/>
            </a:pPr>
            <a:r>
              <a:rPr lang="en" sz="1000">
                <a:solidFill>
                  <a:schemeClr val="lt2"/>
                </a:solidFill>
              </a:rPr>
              <a:t>ERP System for Reclothes employees</a:t>
            </a:r>
            <a:endParaRPr sz="1000">
              <a:solidFill>
                <a:schemeClr val="lt2"/>
              </a:solidFill>
            </a:endParaRPr>
          </a:p>
        </p:txBody>
      </p:sp>
      <p:cxnSp>
        <p:nvCxnSpPr>
          <p:cNvPr id="453" name="Google Shape;453;p40"/>
          <p:cNvCxnSpPr>
            <a:stCxn id="437" idx="3"/>
            <a:endCxn id="436" idx="1"/>
          </p:cNvCxnSpPr>
          <p:nvPr/>
        </p:nvCxnSpPr>
        <p:spPr>
          <a:xfrm>
            <a:off x="2433750" y="1628625"/>
            <a:ext cx="1222800" cy="943200"/>
          </a:xfrm>
          <a:prstGeom prst="straightConnector1">
            <a:avLst/>
          </a:prstGeom>
          <a:noFill/>
          <a:ln w="19050" cap="flat" cmpd="sng">
            <a:solidFill>
              <a:schemeClr val="lt2"/>
            </a:solidFill>
            <a:prstDash val="solid"/>
            <a:round/>
            <a:headEnd type="none" w="med" len="med"/>
            <a:tailEnd type="triangle" w="med" len="med"/>
          </a:ln>
        </p:spPr>
      </p:cxnSp>
      <p:cxnSp>
        <p:nvCxnSpPr>
          <p:cNvPr id="454" name="Google Shape;454;p40"/>
          <p:cNvCxnSpPr>
            <a:stCxn id="445" idx="1"/>
            <a:endCxn id="436" idx="3"/>
          </p:cNvCxnSpPr>
          <p:nvPr/>
        </p:nvCxnSpPr>
        <p:spPr>
          <a:xfrm flipH="1">
            <a:off x="5487449" y="1425288"/>
            <a:ext cx="1070400" cy="1146600"/>
          </a:xfrm>
          <a:prstGeom prst="straightConnector1">
            <a:avLst/>
          </a:prstGeom>
          <a:noFill/>
          <a:ln w="19050" cap="flat" cmpd="sng">
            <a:solidFill>
              <a:schemeClr val="lt2"/>
            </a:solidFill>
            <a:prstDash val="solid"/>
            <a:round/>
            <a:headEnd type="none" w="med" len="med"/>
            <a:tailEnd type="triangle" w="med" len="med"/>
          </a:ln>
        </p:spPr>
      </p:cxnSp>
      <p:cxnSp>
        <p:nvCxnSpPr>
          <p:cNvPr id="455" name="Google Shape;455;p40"/>
          <p:cNvCxnSpPr>
            <a:stCxn id="446" idx="1"/>
            <a:endCxn id="436" idx="3"/>
          </p:cNvCxnSpPr>
          <p:nvPr/>
        </p:nvCxnSpPr>
        <p:spPr>
          <a:xfrm flipH="1">
            <a:off x="5487325" y="2419335"/>
            <a:ext cx="1172400" cy="152400"/>
          </a:xfrm>
          <a:prstGeom prst="straightConnector1">
            <a:avLst/>
          </a:prstGeom>
          <a:noFill/>
          <a:ln w="19050" cap="flat" cmpd="sng">
            <a:solidFill>
              <a:schemeClr val="lt2"/>
            </a:solidFill>
            <a:prstDash val="solid"/>
            <a:round/>
            <a:headEnd type="none" w="med" len="med"/>
            <a:tailEnd type="triangle" w="med" len="med"/>
          </a:ln>
        </p:spPr>
      </p:cxnSp>
      <p:cxnSp>
        <p:nvCxnSpPr>
          <p:cNvPr id="456" name="Google Shape;456;p40"/>
          <p:cNvCxnSpPr>
            <a:stCxn id="438" idx="3"/>
            <a:endCxn id="436" idx="1"/>
          </p:cNvCxnSpPr>
          <p:nvPr/>
        </p:nvCxnSpPr>
        <p:spPr>
          <a:xfrm rot="10800000" flipH="1">
            <a:off x="2484691" y="2571872"/>
            <a:ext cx="1171800" cy="62700"/>
          </a:xfrm>
          <a:prstGeom prst="straightConnector1">
            <a:avLst/>
          </a:prstGeom>
          <a:noFill/>
          <a:ln w="19050" cap="flat" cmpd="sng">
            <a:solidFill>
              <a:schemeClr val="lt2"/>
            </a:solidFill>
            <a:prstDash val="solid"/>
            <a:round/>
            <a:headEnd type="none" w="med" len="med"/>
            <a:tailEnd type="triangle" w="med" len="med"/>
          </a:ln>
        </p:spPr>
      </p:cxnSp>
      <p:cxnSp>
        <p:nvCxnSpPr>
          <p:cNvPr id="457" name="Google Shape;457;p40"/>
          <p:cNvCxnSpPr>
            <a:stCxn id="447" idx="1"/>
            <a:endCxn id="436" idx="3"/>
          </p:cNvCxnSpPr>
          <p:nvPr/>
        </p:nvCxnSpPr>
        <p:spPr>
          <a:xfrm rot="10800000">
            <a:off x="5487475" y="2571699"/>
            <a:ext cx="1236000" cy="1787700"/>
          </a:xfrm>
          <a:prstGeom prst="straightConnector1">
            <a:avLst/>
          </a:prstGeom>
          <a:noFill/>
          <a:ln w="19050" cap="flat" cmpd="sng">
            <a:solidFill>
              <a:schemeClr val="lt2"/>
            </a:solidFill>
            <a:prstDash val="solid"/>
            <a:round/>
            <a:headEnd type="none" w="med" len="med"/>
            <a:tailEnd type="triangle" w="med" len="med"/>
          </a:ln>
        </p:spPr>
      </p:cxnSp>
      <p:cxnSp>
        <p:nvCxnSpPr>
          <p:cNvPr id="458" name="Google Shape;458;p40"/>
          <p:cNvCxnSpPr>
            <a:stCxn id="445" idx="2"/>
            <a:endCxn id="436" idx="3"/>
          </p:cNvCxnSpPr>
          <p:nvPr/>
        </p:nvCxnSpPr>
        <p:spPr>
          <a:xfrm flipH="1">
            <a:off x="5487612" y="1831951"/>
            <a:ext cx="1476900" cy="739800"/>
          </a:xfrm>
          <a:prstGeom prst="straightConnector1">
            <a:avLst/>
          </a:prstGeom>
          <a:noFill/>
          <a:ln w="19050" cap="flat" cmpd="sng">
            <a:solidFill>
              <a:schemeClr val="lt2"/>
            </a:solidFill>
            <a:prstDash val="solid"/>
            <a:round/>
            <a:headEnd type="none" w="med" len="med"/>
            <a:tailEnd type="triangle" w="med" len="med"/>
          </a:ln>
        </p:spPr>
      </p:cxnSp>
      <p:cxnSp>
        <p:nvCxnSpPr>
          <p:cNvPr id="459" name="Google Shape;459;p40"/>
          <p:cNvCxnSpPr>
            <a:stCxn id="439" idx="3"/>
            <a:endCxn id="436" idx="1"/>
          </p:cNvCxnSpPr>
          <p:nvPr/>
        </p:nvCxnSpPr>
        <p:spPr>
          <a:xfrm rot="10800000" flipH="1">
            <a:off x="2484700" y="2571600"/>
            <a:ext cx="1171800" cy="986100"/>
          </a:xfrm>
          <a:prstGeom prst="straightConnector1">
            <a:avLst/>
          </a:prstGeom>
          <a:noFill/>
          <a:ln w="19050" cap="flat" cmpd="sng">
            <a:solidFill>
              <a:schemeClr val="lt2"/>
            </a:solidFill>
            <a:prstDash val="solid"/>
            <a:round/>
            <a:headEnd type="none" w="med" len="med"/>
            <a:tailEnd type="triangle" w="med" len="med"/>
          </a:ln>
        </p:spPr>
      </p:cxnSp>
      <p:cxnSp>
        <p:nvCxnSpPr>
          <p:cNvPr id="460" name="Google Shape;460;p40"/>
          <p:cNvCxnSpPr>
            <a:stCxn id="448" idx="1"/>
            <a:endCxn id="436" idx="3"/>
          </p:cNvCxnSpPr>
          <p:nvPr/>
        </p:nvCxnSpPr>
        <p:spPr>
          <a:xfrm rot="10800000">
            <a:off x="5487550" y="2571612"/>
            <a:ext cx="1223100" cy="833700"/>
          </a:xfrm>
          <a:prstGeom prst="straightConnector1">
            <a:avLst/>
          </a:prstGeom>
          <a:noFill/>
          <a:ln w="19050" cap="flat" cmpd="sng">
            <a:solidFill>
              <a:schemeClr val="lt2"/>
            </a:solidFill>
            <a:prstDash val="solid"/>
            <a:round/>
            <a:headEnd type="none" w="med" len="med"/>
            <a:tailEnd type="triangle" w="med" len="med"/>
          </a:ln>
        </p:spPr>
      </p:cxnSp>
      <p:cxnSp>
        <p:nvCxnSpPr>
          <p:cNvPr id="461" name="Google Shape;461;p40"/>
          <p:cNvCxnSpPr>
            <a:stCxn id="436" idx="2"/>
            <a:endCxn id="440" idx="3"/>
          </p:cNvCxnSpPr>
          <p:nvPr/>
        </p:nvCxnSpPr>
        <p:spPr>
          <a:xfrm flipH="1">
            <a:off x="2382900" y="3308212"/>
            <a:ext cx="2189100" cy="1237800"/>
          </a:xfrm>
          <a:prstGeom prst="straightConnector1">
            <a:avLst/>
          </a:prstGeom>
          <a:noFill/>
          <a:ln w="19050" cap="flat" cmpd="sng">
            <a:solidFill>
              <a:srgbClr val="FF0000"/>
            </a:solidFill>
            <a:prstDash val="solid"/>
            <a:round/>
            <a:headEnd type="none" w="med" len="med"/>
            <a:tailEnd type="triangle" w="med" len="med"/>
          </a:ln>
        </p:spPr>
      </p:cxnSp>
      <p:pic>
        <p:nvPicPr>
          <p:cNvPr id="462" name="Google Shape;462;p40"/>
          <p:cNvPicPr preferRelativeResize="0"/>
          <p:nvPr/>
        </p:nvPicPr>
        <p:blipFill>
          <a:blip r:embed="rId12">
            <a:alphaModFix/>
          </a:blip>
          <a:stretch>
            <a:fillRect/>
          </a:stretch>
        </p:blipFill>
        <p:spPr>
          <a:xfrm>
            <a:off x="8378100" y="87201"/>
            <a:ext cx="697475" cy="687725"/>
          </a:xfrm>
          <a:prstGeom prst="rect">
            <a:avLst/>
          </a:prstGeom>
          <a:noFill/>
          <a:ln>
            <a:noFill/>
          </a:ln>
        </p:spPr>
      </p:pic>
      <p:sp>
        <p:nvSpPr>
          <p:cNvPr id="463" name="Google Shape;463;p40"/>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16</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41"/>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Quality Attributes</a:t>
            </a:r>
            <a:endParaRPr b="1"/>
          </a:p>
        </p:txBody>
      </p:sp>
      <p:sp>
        <p:nvSpPr>
          <p:cNvPr id="469" name="Google Shape;469;p41"/>
          <p:cNvSpPr txBox="1"/>
          <p:nvPr/>
        </p:nvSpPr>
        <p:spPr>
          <a:xfrm>
            <a:off x="965075" y="4083000"/>
            <a:ext cx="35349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990000"/>
                </a:solidFill>
              </a:rPr>
              <a:t>Handle inconsistent website traffic</a:t>
            </a:r>
            <a:endParaRPr sz="2000" b="1">
              <a:solidFill>
                <a:srgbClr val="990000"/>
              </a:solidFill>
            </a:endParaRPr>
          </a:p>
        </p:txBody>
      </p:sp>
      <p:sp>
        <p:nvSpPr>
          <p:cNvPr id="470" name="Google Shape;470;p41"/>
          <p:cNvSpPr txBox="1"/>
          <p:nvPr/>
        </p:nvSpPr>
        <p:spPr>
          <a:xfrm>
            <a:off x="5084510" y="3099525"/>
            <a:ext cx="27399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solidFill>
                  <a:schemeClr val="dk1"/>
                </a:solidFill>
              </a:rPr>
              <a:t>Security</a:t>
            </a:r>
            <a:endParaRPr sz="2100" b="1"/>
          </a:p>
        </p:txBody>
      </p:sp>
      <p:pic>
        <p:nvPicPr>
          <p:cNvPr id="471" name="Google Shape;471;p41"/>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472" name="Google Shape;472;p41"/>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17</a:t>
            </a:r>
            <a:endParaRPr/>
          </a:p>
        </p:txBody>
      </p:sp>
      <p:pic>
        <p:nvPicPr>
          <p:cNvPr id="473" name="Google Shape;473;p41"/>
          <p:cNvPicPr preferRelativeResize="0"/>
          <p:nvPr/>
        </p:nvPicPr>
        <p:blipFill>
          <a:blip r:embed="rId4">
            <a:alphaModFix/>
          </a:blip>
          <a:stretch>
            <a:fillRect/>
          </a:stretch>
        </p:blipFill>
        <p:spPr>
          <a:xfrm>
            <a:off x="5685390" y="1307675"/>
            <a:ext cx="1538125" cy="1538125"/>
          </a:xfrm>
          <a:prstGeom prst="rect">
            <a:avLst/>
          </a:prstGeom>
          <a:noFill/>
          <a:ln>
            <a:noFill/>
          </a:ln>
        </p:spPr>
      </p:pic>
      <p:pic>
        <p:nvPicPr>
          <p:cNvPr id="474" name="Google Shape;474;p41"/>
          <p:cNvPicPr preferRelativeResize="0"/>
          <p:nvPr/>
        </p:nvPicPr>
        <p:blipFill>
          <a:blip r:embed="rId5">
            <a:alphaModFix/>
          </a:blip>
          <a:stretch>
            <a:fillRect/>
          </a:stretch>
        </p:blipFill>
        <p:spPr>
          <a:xfrm>
            <a:off x="1805826" y="1231475"/>
            <a:ext cx="1853400" cy="1933999"/>
          </a:xfrm>
          <a:prstGeom prst="rect">
            <a:avLst/>
          </a:prstGeom>
          <a:noFill/>
          <a:ln>
            <a:noFill/>
          </a:ln>
        </p:spPr>
      </p:pic>
      <p:sp>
        <p:nvSpPr>
          <p:cNvPr id="475" name="Google Shape;475;p41"/>
          <p:cNvSpPr txBox="1"/>
          <p:nvPr/>
        </p:nvSpPr>
        <p:spPr>
          <a:xfrm>
            <a:off x="862100" y="3099525"/>
            <a:ext cx="3719700" cy="507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100" b="1"/>
              <a:t>Scalability</a:t>
            </a:r>
            <a:endParaRPr sz="2100" b="1"/>
          </a:p>
        </p:txBody>
      </p:sp>
      <p:cxnSp>
        <p:nvCxnSpPr>
          <p:cNvPr id="476" name="Google Shape;476;p41"/>
          <p:cNvCxnSpPr>
            <a:stCxn id="475" idx="2"/>
            <a:endCxn id="469" idx="0"/>
          </p:cNvCxnSpPr>
          <p:nvPr/>
        </p:nvCxnSpPr>
        <p:spPr>
          <a:xfrm>
            <a:off x="2721950" y="3607425"/>
            <a:ext cx="10500" cy="475500"/>
          </a:xfrm>
          <a:prstGeom prst="straightConnector1">
            <a:avLst/>
          </a:prstGeom>
          <a:noFill/>
          <a:ln w="28575" cap="flat" cmpd="sng">
            <a:solidFill>
              <a:srgbClr val="CC0000"/>
            </a:solidFill>
            <a:prstDash val="solid"/>
            <a:round/>
            <a:headEnd type="none" w="med" len="med"/>
            <a:tailEnd type="stealth" w="med" len="med"/>
          </a:ln>
        </p:spPr>
      </p:cxnSp>
      <p:sp>
        <p:nvSpPr>
          <p:cNvPr id="477" name="Google Shape;477;p41"/>
          <p:cNvSpPr txBox="1"/>
          <p:nvPr/>
        </p:nvSpPr>
        <p:spPr>
          <a:xfrm>
            <a:off x="5406413" y="4082998"/>
            <a:ext cx="20961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b="1">
                <a:solidFill>
                  <a:srgbClr val="990000"/>
                </a:solidFill>
              </a:rPr>
              <a:t>Secure account and transaction</a:t>
            </a:r>
            <a:endParaRPr sz="2000" b="1">
              <a:solidFill>
                <a:srgbClr val="990000"/>
              </a:solidFill>
            </a:endParaRPr>
          </a:p>
        </p:txBody>
      </p:sp>
      <p:cxnSp>
        <p:nvCxnSpPr>
          <p:cNvPr id="478" name="Google Shape;478;p41"/>
          <p:cNvCxnSpPr>
            <a:stCxn id="470" idx="2"/>
            <a:endCxn id="477" idx="0"/>
          </p:cNvCxnSpPr>
          <p:nvPr/>
        </p:nvCxnSpPr>
        <p:spPr>
          <a:xfrm>
            <a:off x="6454460" y="3607425"/>
            <a:ext cx="0" cy="475500"/>
          </a:xfrm>
          <a:prstGeom prst="straightConnector1">
            <a:avLst/>
          </a:prstGeom>
          <a:noFill/>
          <a:ln w="28575" cap="flat" cmpd="sng">
            <a:solidFill>
              <a:srgbClr val="CC0000"/>
            </a:solidFill>
            <a:prstDash val="solid"/>
            <a:round/>
            <a:headEnd type="none" w="med" len="med"/>
            <a:tailEnd type="stealth" w="med" len="med"/>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pic>
        <p:nvPicPr>
          <p:cNvPr id="483" name="Google Shape;483;p42"/>
          <p:cNvPicPr preferRelativeResize="0"/>
          <p:nvPr/>
        </p:nvPicPr>
        <p:blipFill rotWithShape="1">
          <a:blip r:embed="rId3">
            <a:alphaModFix/>
          </a:blip>
          <a:srcRect b="5758"/>
          <a:stretch/>
        </p:blipFill>
        <p:spPr>
          <a:xfrm>
            <a:off x="0" y="0"/>
            <a:ext cx="9144000" cy="5167226"/>
          </a:xfrm>
          <a:prstGeom prst="rect">
            <a:avLst/>
          </a:prstGeom>
          <a:noFill/>
          <a:ln>
            <a:noFill/>
          </a:ln>
        </p:spPr>
      </p:pic>
      <p:sp>
        <p:nvSpPr>
          <p:cNvPr id="484" name="Google Shape;484;p42"/>
          <p:cNvSpPr txBox="1">
            <a:spLocks noGrp="1"/>
          </p:cNvSpPr>
          <p:nvPr>
            <p:ph type="title"/>
          </p:nvPr>
        </p:nvSpPr>
        <p:spPr>
          <a:xfrm>
            <a:off x="454375" y="1704300"/>
            <a:ext cx="3458100" cy="17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Tech </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Solution</a:t>
            </a:r>
            <a:endParaRPr sz="5000" b="1">
              <a:solidFill>
                <a:schemeClr val="lt1"/>
              </a:solidFill>
              <a:latin typeface="Helvetica Neue"/>
              <a:ea typeface="Helvetica Neue"/>
              <a:cs typeface="Helvetica Neue"/>
              <a:sym typeface="Helvetica Neue"/>
            </a:endParaRPr>
          </a:p>
        </p:txBody>
      </p:sp>
      <p:sp>
        <p:nvSpPr>
          <p:cNvPr id="485" name="Google Shape;485;p42"/>
          <p:cNvSpPr txBox="1"/>
          <p:nvPr/>
        </p:nvSpPr>
        <p:spPr>
          <a:xfrm>
            <a:off x="8545052" y="4743300"/>
            <a:ext cx="424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18</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43"/>
          <p:cNvPicPr preferRelativeResize="0"/>
          <p:nvPr/>
        </p:nvPicPr>
        <p:blipFill>
          <a:blip r:embed="rId3">
            <a:alphaModFix/>
          </a:blip>
          <a:stretch>
            <a:fillRect/>
          </a:stretch>
        </p:blipFill>
        <p:spPr>
          <a:xfrm>
            <a:off x="645550" y="1326775"/>
            <a:ext cx="7624300" cy="3652074"/>
          </a:xfrm>
          <a:prstGeom prst="rect">
            <a:avLst/>
          </a:prstGeom>
          <a:noFill/>
          <a:ln>
            <a:noFill/>
          </a:ln>
        </p:spPr>
      </p:pic>
      <p:sp>
        <p:nvSpPr>
          <p:cNvPr id="491" name="Google Shape;491;p43"/>
          <p:cNvSpPr txBox="1"/>
          <p:nvPr/>
        </p:nvSpPr>
        <p:spPr>
          <a:xfrm>
            <a:off x="457200" y="228600"/>
            <a:ext cx="6979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Data Architecture</a:t>
            </a:r>
            <a:endParaRPr sz="2500" b="1"/>
          </a:p>
        </p:txBody>
      </p:sp>
      <p:sp>
        <p:nvSpPr>
          <p:cNvPr id="492" name="Google Shape;492;p43"/>
          <p:cNvSpPr txBox="1"/>
          <p:nvPr/>
        </p:nvSpPr>
        <p:spPr>
          <a:xfrm>
            <a:off x="242325" y="748425"/>
            <a:ext cx="86865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By using domain-driven design design, we separate the whole system into separate domains. Each domain is a bounded context and we put data models that have frequent interaction into the same domain. The diagram below shows 6 domains in our system.</a:t>
            </a:r>
            <a:endParaRPr sz="1100"/>
          </a:p>
          <a:p>
            <a:pPr marL="0" lvl="0" indent="0" algn="l" rtl="0">
              <a:spcBef>
                <a:spcPts val="0"/>
              </a:spcBef>
              <a:spcAft>
                <a:spcPts val="0"/>
              </a:spcAft>
              <a:buNone/>
            </a:pPr>
            <a:r>
              <a:rPr lang="en" sz="1100" b="1"/>
              <a:t>Auth Domain, Admin Domain, Customer Domain, Shopping Domain, Billing Domain, Locker Domain</a:t>
            </a:r>
            <a:endParaRPr sz="1100" b="1"/>
          </a:p>
        </p:txBody>
      </p:sp>
      <p:pic>
        <p:nvPicPr>
          <p:cNvPr id="493" name="Google Shape;493;p43"/>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494" name="Google Shape;494;p43"/>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19</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6"/>
          <p:cNvSpPr txBox="1"/>
          <p:nvPr/>
        </p:nvSpPr>
        <p:spPr>
          <a:xfrm>
            <a:off x="457200" y="228600"/>
            <a:ext cx="6979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solidFill>
                  <a:schemeClr val="dk1"/>
                </a:solidFill>
              </a:rPr>
              <a:t>Introductions</a:t>
            </a:r>
            <a:endParaRPr sz="2500" b="1"/>
          </a:p>
        </p:txBody>
      </p:sp>
      <p:pic>
        <p:nvPicPr>
          <p:cNvPr id="109" name="Google Shape;109;p26"/>
          <p:cNvPicPr preferRelativeResize="0"/>
          <p:nvPr/>
        </p:nvPicPr>
        <p:blipFill rotWithShape="1">
          <a:blip r:embed="rId3">
            <a:alphaModFix/>
          </a:blip>
          <a:srcRect/>
          <a:stretch/>
        </p:blipFill>
        <p:spPr>
          <a:xfrm>
            <a:off x="5156325" y="1270150"/>
            <a:ext cx="2818450" cy="3447275"/>
          </a:xfrm>
          <a:prstGeom prst="rect">
            <a:avLst/>
          </a:prstGeom>
          <a:noFill/>
          <a:ln>
            <a:noFill/>
          </a:ln>
        </p:spPr>
      </p:pic>
      <p:pic>
        <p:nvPicPr>
          <p:cNvPr id="110" name="Google Shape;110;p26"/>
          <p:cNvPicPr preferRelativeResize="0"/>
          <p:nvPr/>
        </p:nvPicPr>
        <p:blipFill>
          <a:blip r:embed="rId4">
            <a:alphaModFix/>
          </a:blip>
          <a:stretch>
            <a:fillRect/>
          </a:stretch>
        </p:blipFill>
        <p:spPr>
          <a:xfrm>
            <a:off x="950473" y="1270150"/>
            <a:ext cx="3168026" cy="3223775"/>
          </a:xfrm>
          <a:prstGeom prst="rect">
            <a:avLst/>
          </a:prstGeom>
          <a:noFill/>
          <a:ln>
            <a:noFill/>
          </a:ln>
        </p:spPr>
      </p:pic>
      <p:pic>
        <p:nvPicPr>
          <p:cNvPr id="111" name="Google Shape;111;p26"/>
          <p:cNvPicPr preferRelativeResize="0"/>
          <p:nvPr/>
        </p:nvPicPr>
        <p:blipFill>
          <a:blip r:embed="rId5">
            <a:alphaModFix/>
          </a:blip>
          <a:stretch>
            <a:fillRect/>
          </a:stretch>
        </p:blipFill>
        <p:spPr>
          <a:xfrm>
            <a:off x="8378100" y="87201"/>
            <a:ext cx="697475" cy="687725"/>
          </a:xfrm>
          <a:prstGeom prst="rect">
            <a:avLst/>
          </a:prstGeom>
          <a:noFill/>
          <a:ln>
            <a:noFill/>
          </a:ln>
        </p:spPr>
      </p:pic>
      <p:sp>
        <p:nvSpPr>
          <p:cNvPr id="112" name="Google Shape;112;p26"/>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pic>
        <p:nvPicPr>
          <p:cNvPr id="499" name="Google Shape;499;p44"/>
          <p:cNvPicPr preferRelativeResize="0"/>
          <p:nvPr/>
        </p:nvPicPr>
        <p:blipFill rotWithShape="1">
          <a:blip r:embed="rId3">
            <a:alphaModFix/>
          </a:blip>
          <a:srcRect t="-2300" b="2300"/>
          <a:stretch/>
        </p:blipFill>
        <p:spPr>
          <a:xfrm>
            <a:off x="904200" y="411898"/>
            <a:ext cx="7335598" cy="4731601"/>
          </a:xfrm>
          <a:prstGeom prst="rect">
            <a:avLst/>
          </a:prstGeom>
          <a:noFill/>
          <a:ln>
            <a:noFill/>
          </a:ln>
        </p:spPr>
      </p:pic>
      <p:sp>
        <p:nvSpPr>
          <p:cNvPr id="500" name="Google Shape;500;p44"/>
          <p:cNvSpPr txBox="1"/>
          <p:nvPr/>
        </p:nvSpPr>
        <p:spPr>
          <a:xfrm>
            <a:off x="45720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Tech Architecture</a:t>
            </a:r>
            <a:endParaRPr sz="2500" b="1"/>
          </a:p>
        </p:txBody>
      </p:sp>
      <p:pic>
        <p:nvPicPr>
          <p:cNvPr id="501" name="Google Shape;501;p44"/>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502" name="Google Shape;502;p44"/>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20</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7" name="Google Shape;507;p45"/>
          <p:cNvSpPr txBox="1"/>
          <p:nvPr/>
        </p:nvSpPr>
        <p:spPr>
          <a:xfrm>
            <a:off x="45720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Tech Architecture</a:t>
            </a:r>
            <a:endParaRPr sz="2500" b="1"/>
          </a:p>
        </p:txBody>
      </p:sp>
      <p:pic>
        <p:nvPicPr>
          <p:cNvPr id="508" name="Google Shape;508;p45"/>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509" name="Google Shape;509;p45"/>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21</a:t>
            </a:r>
            <a:endParaRPr/>
          </a:p>
        </p:txBody>
      </p:sp>
      <p:pic>
        <p:nvPicPr>
          <p:cNvPr id="510" name="Google Shape;510;p45"/>
          <p:cNvPicPr preferRelativeResize="0"/>
          <p:nvPr/>
        </p:nvPicPr>
        <p:blipFill rotWithShape="1">
          <a:blip r:embed="rId4">
            <a:alphaModFix/>
          </a:blip>
          <a:srcRect t="28653" b="14223"/>
          <a:stretch/>
        </p:blipFill>
        <p:spPr>
          <a:xfrm>
            <a:off x="988088" y="685475"/>
            <a:ext cx="7167823" cy="445803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pic>
        <p:nvPicPr>
          <p:cNvPr id="515" name="Google Shape;515;p46"/>
          <p:cNvPicPr preferRelativeResize="0"/>
          <p:nvPr/>
        </p:nvPicPr>
        <p:blipFill>
          <a:blip r:embed="rId3">
            <a:alphaModFix/>
          </a:blip>
          <a:stretch>
            <a:fillRect/>
          </a:stretch>
        </p:blipFill>
        <p:spPr>
          <a:xfrm>
            <a:off x="446675" y="625575"/>
            <a:ext cx="8496517" cy="4517926"/>
          </a:xfrm>
          <a:prstGeom prst="rect">
            <a:avLst/>
          </a:prstGeom>
          <a:noFill/>
          <a:ln>
            <a:noFill/>
          </a:ln>
        </p:spPr>
      </p:pic>
      <p:sp>
        <p:nvSpPr>
          <p:cNvPr id="516" name="Google Shape;516;p46"/>
          <p:cNvSpPr txBox="1"/>
          <p:nvPr/>
        </p:nvSpPr>
        <p:spPr>
          <a:xfrm>
            <a:off x="446675"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Tech Stack</a:t>
            </a:r>
            <a:endParaRPr sz="2500" b="1"/>
          </a:p>
        </p:txBody>
      </p:sp>
      <p:sp>
        <p:nvSpPr>
          <p:cNvPr id="517" name="Google Shape;517;p46"/>
          <p:cNvSpPr txBox="1"/>
          <p:nvPr/>
        </p:nvSpPr>
        <p:spPr>
          <a:xfrm>
            <a:off x="231175" y="800600"/>
            <a:ext cx="20805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300"/>
          </a:p>
        </p:txBody>
      </p:sp>
      <p:pic>
        <p:nvPicPr>
          <p:cNvPr id="518" name="Google Shape;518;p46"/>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519" name="Google Shape;519;p46"/>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22</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523"/>
        <p:cNvGrpSpPr/>
        <p:nvPr/>
      </p:nvGrpSpPr>
      <p:grpSpPr>
        <a:xfrm>
          <a:off x="0" y="0"/>
          <a:ext cx="0" cy="0"/>
          <a:chOff x="0" y="0"/>
          <a:chExt cx="0" cy="0"/>
        </a:xfrm>
      </p:grpSpPr>
      <p:sp>
        <p:nvSpPr>
          <p:cNvPr id="524" name="Google Shape;524;p47"/>
          <p:cNvSpPr txBox="1"/>
          <p:nvPr/>
        </p:nvSpPr>
        <p:spPr>
          <a:xfrm>
            <a:off x="457200" y="228600"/>
            <a:ext cx="61134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Deployment Architecture</a:t>
            </a:r>
            <a:endParaRPr sz="2500" b="1"/>
          </a:p>
        </p:txBody>
      </p:sp>
      <p:sp>
        <p:nvSpPr>
          <p:cNvPr id="525" name="Google Shape;525;p47"/>
          <p:cNvSpPr txBox="1"/>
          <p:nvPr/>
        </p:nvSpPr>
        <p:spPr>
          <a:xfrm>
            <a:off x="301350" y="800600"/>
            <a:ext cx="3194100" cy="8619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 sz="1100"/>
              <a:t>Cloud Provider: AWS</a:t>
            </a:r>
            <a:endParaRPr sz="1100"/>
          </a:p>
          <a:p>
            <a:pPr marL="0" lvl="0" indent="0" algn="l" rtl="0">
              <a:lnSpc>
                <a:spcPct val="150000"/>
              </a:lnSpc>
              <a:spcBef>
                <a:spcPts val="0"/>
              </a:spcBef>
              <a:spcAft>
                <a:spcPts val="0"/>
              </a:spcAft>
              <a:buNone/>
            </a:pPr>
            <a:r>
              <a:rPr lang="en" sz="1100"/>
              <a:t>Container Orchestration: Kubernetes</a:t>
            </a:r>
            <a:endParaRPr sz="1100"/>
          </a:p>
          <a:p>
            <a:pPr marL="0" lvl="0" indent="0" algn="l" rtl="0">
              <a:lnSpc>
                <a:spcPct val="150000"/>
              </a:lnSpc>
              <a:spcBef>
                <a:spcPts val="0"/>
              </a:spcBef>
              <a:spcAft>
                <a:spcPts val="0"/>
              </a:spcAft>
              <a:buNone/>
            </a:pPr>
            <a:r>
              <a:rPr lang="en" sz="1100"/>
              <a:t>K8S Cluster Management: KOps, Helm</a:t>
            </a:r>
            <a:endParaRPr sz="1100"/>
          </a:p>
        </p:txBody>
      </p:sp>
      <p:pic>
        <p:nvPicPr>
          <p:cNvPr id="526" name="Google Shape;526;p47"/>
          <p:cNvPicPr preferRelativeResize="0"/>
          <p:nvPr/>
        </p:nvPicPr>
        <p:blipFill>
          <a:blip r:embed="rId3">
            <a:alphaModFix/>
          </a:blip>
          <a:stretch>
            <a:fillRect/>
          </a:stretch>
        </p:blipFill>
        <p:spPr>
          <a:xfrm>
            <a:off x="473110" y="0"/>
            <a:ext cx="8670892" cy="5143501"/>
          </a:xfrm>
          <a:prstGeom prst="rect">
            <a:avLst/>
          </a:prstGeom>
          <a:noFill/>
          <a:ln>
            <a:noFill/>
          </a:ln>
        </p:spPr>
      </p:pic>
      <p:pic>
        <p:nvPicPr>
          <p:cNvPr id="527" name="Google Shape;527;p47"/>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528" name="Google Shape;528;p47"/>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23</a:t>
            </a:r>
            <a:endParaRPr/>
          </a:p>
        </p:txBody>
      </p:sp>
      <p:sp>
        <p:nvSpPr>
          <p:cNvPr id="529" name="Google Shape;529;p47"/>
          <p:cNvSpPr txBox="1"/>
          <p:nvPr/>
        </p:nvSpPr>
        <p:spPr>
          <a:xfrm>
            <a:off x="301350" y="4835700"/>
            <a:ext cx="553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Generated by CloudCraft: </a:t>
            </a:r>
            <a:r>
              <a:rPr lang="en" sz="800" u="sng">
                <a:solidFill>
                  <a:schemeClr val="hlink"/>
                </a:solidFill>
                <a:hlinkClick r:id="rId5"/>
              </a:rPr>
              <a:t>https://www.cloudcraft.co/</a:t>
            </a:r>
            <a:endParaRPr sz="800"/>
          </a:p>
          <a:p>
            <a:pPr marL="0" lvl="0" indent="0" algn="l" rtl="0">
              <a:spcBef>
                <a:spcPts val="0"/>
              </a:spcBef>
              <a:spcAft>
                <a:spcPts val="0"/>
              </a:spcAft>
              <a:buNone/>
            </a:pPr>
            <a:endParaRPr sz="8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pic>
        <p:nvPicPr>
          <p:cNvPr id="534" name="Google Shape;534;p48"/>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535" name="Google Shape;535;p48"/>
          <p:cNvSpPr txBox="1"/>
          <p:nvPr/>
        </p:nvSpPr>
        <p:spPr>
          <a:xfrm>
            <a:off x="457200" y="228588"/>
            <a:ext cx="73356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Security </a:t>
            </a:r>
            <a:endParaRPr sz="2500" b="1"/>
          </a:p>
          <a:p>
            <a:pPr marL="0" lvl="0" indent="0" algn="l" rtl="0">
              <a:spcBef>
                <a:spcPts val="0"/>
              </a:spcBef>
              <a:spcAft>
                <a:spcPts val="0"/>
              </a:spcAft>
              <a:buNone/>
            </a:pPr>
            <a:r>
              <a:rPr lang="en" sz="2500" b="1"/>
              <a:t>Architecture</a:t>
            </a:r>
            <a:endParaRPr sz="2500" b="1"/>
          </a:p>
        </p:txBody>
      </p:sp>
      <p:sp>
        <p:nvSpPr>
          <p:cNvPr id="536" name="Google Shape;536;p48"/>
          <p:cNvSpPr txBox="1"/>
          <p:nvPr/>
        </p:nvSpPr>
        <p:spPr>
          <a:xfrm>
            <a:off x="457200" y="1152475"/>
            <a:ext cx="3132300" cy="3570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en" sz="1100"/>
              <a:t>We have several approaches to keep the platform is under secure.</a:t>
            </a:r>
            <a:endParaRPr sz="1100"/>
          </a:p>
          <a:p>
            <a:pPr marL="0" lvl="0" indent="0" algn="l" rtl="0">
              <a:lnSpc>
                <a:spcPct val="100000"/>
              </a:lnSpc>
              <a:spcBef>
                <a:spcPts val="0"/>
              </a:spcBef>
              <a:spcAft>
                <a:spcPts val="0"/>
              </a:spcAft>
              <a:buNone/>
            </a:pPr>
            <a:endParaRPr sz="1100"/>
          </a:p>
          <a:p>
            <a:pPr marL="457200" lvl="0" indent="-298450" algn="l" rtl="0">
              <a:lnSpc>
                <a:spcPct val="200000"/>
              </a:lnSpc>
              <a:spcBef>
                <a:spcPts val="0"/>
              </a:spcBef>
              <a:spcAft>
                <a:spcPts val="0"/>
              </a:spcAft>
              <a:buSzPts val="1100"/>
              <a:buChar char="-"/>
            </a:pPr>
            <a:r>
              <a:rPr lang="en" sz="1100"/>
              <a:t>VPN for internal users</a:t>
            </a:r>
            <a:endParaRPr sz="1100"/>
          </a:p>
          <a:p>
            <a:pPr marL="457200" lvl="0" indent="-298450" algn="l" rtl="0">
              <a:lnSpc>
                <a:spcPct val="200000"/>
              </a:lnSpc>
              <a:spcBef>
                <a:spcPts val="0"/>
              </a:spcBef>
              <a:spcAft>
                <a:spcPts val="0"/>
              </a:spcAft>
              <a:buSzPts val="1100"/>
              <a:buChar char="-"/>
            </a:pPr>
            <a:r>
              <a:rPr lang="en" sz="1100"/>
              <a:t>AWS Shield</a:t>
            </a:r>
            <a:endParaRPr sz="1100"/>
          </a:p>
          <a:p>
            <a:pPr marL="457200" lvl="0" indent="-298450" algn="l" rtl="0">
              <a:lnSpc>
                <a:spcPct val="200000"/>
              </a:lnSpc>
              <a:spcBef>
                <a:spcPts val="0"/>
              </a:spcBef>
              <a:spcAft>
                <a:spcPts val="0"/>
              </a:spcAft>
              <a:buSzPts val="1100"/>
              <a:buChar char="-"/>
            </a:pPr>
            <a:r>
              <a:rPr lang="en" sz="1100"/>
              <a:t>AWS WAF</a:t>
            </a:r>
            <a:endParaRPr sz="1100"/>
          </a:p>
          <a:p>
            <a:pPr marL="457200" lvl="0" indent="-298450" algn="l" rtl="0">
              <a:lnSpc>
                <a:spcPct val="200000"/>
              </a:lnSpc>
              <a:spcBef>
                <a:spcPts val="0"/>
              </a:spcBef>
              <a:spcAft>
                <a:spcPts val="0"/>
              </a:spcAft>
              <a:buSzPts val="1100"/>
              <a:buChar char="-"/>
            </a:pPr>
            <a:r>
              <a:rPr lang="en" sz="1100"/>
              <a:t>VPC isolation</a:t>
            </a:r>
            <a:endParaRPr sz="1100"/>
          </a:p>
          <a:p>
            <a:pPr marL="457200" lvl="0" indent="-298450" algn="l" rtl="0">
              <a:lnSpc>
                <a:spcPct val="200000"/>
              </a:lnSpc>
              <a:spcBef>
                <a:spcPts val="0"/>
              </a:spcBef>
              <a:spcAft>
                <a:spcPts val="0"/>
              </a:spcAft>
              <a:buSzPts val="1100"/>
              <a:buChar char="-"/>
            </a:pPr>
            <a:r>
              <a:rPr lang="en" sz="1100"/>
              <a:t>Public and private subnets</a:t>
            </a:r>
            <a:endParaRPr sz="1100"/>
          </a:p>
          <a:p>
            <a:pPr marL="457200" lvl="0" indent="-298450" algn="l" rtl="0">
              <a:lnSpc>
                <a:spcPct val="200000"/>
              </a:lnSpc>
              <a:spcBef>
                <a:spcPts val="0"/>
              </a:spcBef>
              <a:spcAft>
                <a:spcPts val="0"/>
              </a:spcAft>
              <a:buSzPts val="1100"/>
              <a:buChar char="-"/>
            </a:pPr>
            <a:r>
              <a:rPr lang="en" sz="1100"/>
              <a:t>NACLs and SGs</a:t>
            </a:r>
            <a:endParaRPr sz="1100"/>
          </a:p>
          <a:p>
            <a:pPr marL="457200" lvl="0" indent="-298450" algn="l" rtl="0">
              <a:lnSpc>
                <a:spcPct val="200000"/>
              </a:lnSpc>
              <a:spcBef>
                <a:spcPts val="0"/>
              </a:spcBef>
              <a:spcAft>
                <a:spcPts val="0"/>
              </a:spcAft>
              <a:buSzPts val="1100"/>
              <a:buChar char="-"/>
            </a:pPr>
            <a:r>
              <a:rPr lang="en" sz="1100"/>
              <a:t>Auth Domain for authentication and authorization</a:t>
            </a:r>
            <a:endParaRPr sz="1100"/>
          </a:p>
          <a:p>
            <a:pPr marL="457200" lvl="0" indent="-298450" algn="l" rtl="0">
              <a:lnSpc>
                <a:spcPct val="200000"/>
              </a:lnSpc>
              <a:spcBef>
                <a:spcPts val="0"/>
              </a:spcBef>
              <a:spcAft>
                <a:spcPts val="0"/>
              </a:spcAft>
              <a:buSzPts val="1100"/>
              <a:buChar char="-"/>
            </a:pPr>
            <a:r>
              <a:rPr lang="en" sz="1100"/>
              <a:t>AWS Cloudwatch and AWS CloudTrail</a:t>
            </a:r>
            <a:endParaRPr sz="1100"/>
          </a:p>
        </p:txBody>
      </p:sp>
      <p:pic>
        <p:nvPicPr>
          <p:cNvPr id="537" name="Google Shape;537;p48"/>
          <p:cNvPicPr preferRelativeResize="0"/>
          <p:nvPr/>
        </p:nvPicPr>
        <p:blipFill>
          <a:blip r:embed="rId4">
            <a:alphaModFix/>
          </a:blip>
          <a:stretch>
            <a:fillRect/>
          </a:stretch>
        </p:blipFill>
        <p:spPr>
          <a:xfrm>
            <a:off x="3657600" y="3"/>
            <a:ext cx="5518044" cy="5143500"/>
          </a:xfrm>
          <a:prstGeom prst="rect">
            <a:avLst/>
          </a:prstGeom>
          <a:noFill/>
          <a:ln>
            <a:noFill/>
          </a:ln>
        </p:spPr>
      </p:pic>
      <p:pic>
        <p:nvPicPr>
          <p:cNvPr id="538" name="Google Shape;538;p48"/>
          <p:cNvPicPr preferRelativeResize="0"/>
          <p:nvPr/>
        </p:nvPicPr>
        <p:blipFill>
          <a:blip r:embed="rId5">
            <a:alphaModFix/>
          </a:blip>
          <a:stretch>
            <a:fillRect/>
          </a:stretch>
        </p:blipFill>
        <p:spPr>
          <a:xfrm>
            <a:off x="3657618" y="0"/>
            <a:ext cx="5518013" cy="5143500"/>
          </a:xfrm>
          <a:prstGeom prst="rect">
            <a:avLst/>
          </a:prstGeom>
          <a:noFill/>
          <a:ln>
            <a:noFill/>
          </a:ln>
        </p:spPr>
      </p:pic>
      <p:pic>
        <p:nvPicPr>
          <p:cNvPr id="539" name="Google Shape;539;p48"/>
          <p:cNvPicPr preferRelativeResize="0"/>
          <p:nvPr/>
        </p:nvPicPr>
        <p:blipFill>
          <a:blip r:embed="rId6">
            <a:alphaModFix/>
          </a:blip>
          <a:stretch>
            <a:fillRect/>
          </a:stretch>
        </p:blipFill>
        <p:spPr>
          <a:xfrm>
            <a:off x="3657618" y="0"/>
            <a:ext cx="5518013" cy="5143500"/>
          </a:xfrm>
          <a:prstGeom prst="rect">
            <a:avLst/>
          </a:prstGeom>
          <a:noFill/>
          <a:ln>
            <a:noFill/>
          </a:ln>
        </p:spPr>
      </p:pic>
      <p:pic>
        <p:nvPicPr>
          <p:cNvPr id="540" name="Google Shape;540;p48"/>
          <p:cNvPicPr preferRelativeResize="0"/>
          <p:nvPr/>
        </p:nvPicPr>
        <p:blipFill>
          <a:blip r:embed="rId7">
            <a:alphaModFix/>
          </a:blip>
          <a:stretch>
            <a:fillRect/>
          </a:stretch>
        </p:blipFill>
        <p:spPr>
          <a:xfrm>
            <a:off x="3657618" y="0"/>
            <a:ext cx="5518013" cy="5143500"/>
          </a:xfrm>
          <a:prstGeom prst="rect">
            <a:avLst/>
          </a:prstGeom>
          <a:noFill/>
          <a:ln>
            <a:noFill/>
          </a:ln>
        </p:spPr>
      </p:pic>
      <p:pic>
        <p:nvPicPr>
          <p:cNvPr id="541" name="Google Shape;541;p48"/>
          <p:cNvPicPr preferRelativeResize="0"/>
          <p:nvPr/>
        </p:nvPicPr>
        <p:blipFill>
          <a:blip r:embed="rId8">
            <a:alphaModFix/>
          </a:blip>
          <a:stretch>
            <a:fillRect/>
          </a:stretch>
        </p:blipFill>
        <p:spPr>
          <a:xfrm>
            <a:off x="3657618" y="0"/>
            <a:ext cx="5518013" cy="5143500"/>
          </a:xfrm>
          <a:prstGeom prst="rect">
            <a:avLst/>
          </a:prstGeom>
          <a:noFill/>
          <a:ln>
            <a:noFill/>
          </a:ln>
        </p:spPr>
      </p:pic>
      <p:pic>
        <p:nvPicPr>
          <p:cNvPr id="542" name="Google Shape;542;p48"/>
          <p:cNvPicPr preferRelativeResize="0"/>
          <p:nvPr/>
        </p:nvPicPr>
        <p:blipFill>
          <a:blip r:embed="rId9">
            <a:alphaModFix/>
          </a:blip>
          <a:stretch>
            <a:fillRect/>
          </a:stretch>
        </p:blipFill>
        <p:spPr>
          <a:xfrm>
            <a:off x="3657618" y="0"/>
            <a:ext cx="5518013" cy="5143500"/>
          </a:xfrm>
          <a:prstGeom prst="rect">
            <a:avLst/>
          </a:prstGeom>
          <a:noFill/>
          <a:ln>
            <a:noFill/>
          </a:ln>
        </p:spPr>
      </p:pic>
      <p:pic>
        <p:nvPicPr>
          <p:cNvPr id="543" name="Google Shape;543;p48"/>
          <p:cNvPicPr preferRelativeResize="0"/>
          <p:nvPr/>
        </p:nvPicPr>
        <p:blipFill>
          <a:blip r:embed="rId10">
            <a:alphaModFix/>
          </a:blip>
          <a:stretch>
            <a:fillRect/>
          </a:stretch>
        </p:blipFill>
        <p:spPr>
          <a:xfrm>
            <a:off x="3657593" y="0"/>
            <a:ext cx="5518013" cy="5143500"/>
          </a:xfrm>
          <a:prstGeom prst="rect">
            <a:avLst/>
          </a:prstGeom>
          <a:noFill/>
          <a:ln>
            <a:noFill/>
          </a:ln>
        </p:spPr>
      </p:pic>
      <p:pic>
        <p:nvPicPr>
          <p:cNvPr id="544" name="Google Shape;544;p48"/>
          <p:cNvPicPr preferRelativeResize="0"/>
          <p:nvPr/>
        </p:nvPicPr>
        <p:blipFill>
          <a:blip r:embed="rId11">
            <a:alphaModFix/>
          </a:blip>
          <a:stretch>
            <a:fillRect/>
          </a:stretch>
        </p:blipFill>
        <p:spPr>
          <a:xfrm>
            <a:off x="3657593" y="0"/>
            <a:ext cx="5518013" cy="5143500"/>
          </a:xfrm>
          <a:prstGeom prst="rect">
            <a:avLst/>
          </a:prstGeom>
          <a:noFill/>
          <a:ln>
            <a:noFill/>
          </a:ln>
        </p:spPr>
      </p:pic>
      <p:pic>
        <p:nvPicPr>
          <p:cNvPr id="545" name="Google Shape;545;p48"/>
          <p:cNvPicPr preferRelativeResize="0"/>
          <p:nvPr/>
        </p:nvPicPr>
        <p:blipFill>
          <a:blip r:embed="rId12">
            <a:alphaModFix/>
          </a:blip>
          <a:stretch>
            <a:fillRect/>
          </a:stretch>
        </p:blipFill>
        <p:spPr>
          <a:xfrm>
            <a:off x="3657593" y="0"/>
            <a:ext cx="5518013" cy="5143500"/>
          </a:xfrm>
          <a:prstGeom prst="rect">
            <a:avLst/>
          </a:prstGeom>
          <a:noFill/>
          <a:ln>
            <a:noFill/>
          </a:ln>
        </p:spPr>
      </p:pic>
      <p:pic>
        <p:nvPicPr>
          <p:cNvPr id="546" name="Google Shape;546;p48"/>
          <p:cNvPicPr preferRelativeResize="0"/>
          <p:nvPr/>
        </p:nvPicPr>
        <p:blipFill>
          <a:blip r:embed="rId13">
            <a:alphaModFix/>
          </a:blip>
          <a:stretch>
            <a:fillRect/>
          </a:stretch>
        </p:blipFill>
        <p:spPr>
          <a:xfrm>
            <a:off x="3657593" y="0"/>
            <a:ext cx="5518013" cy="5143500"/>
          </a:xfrm>
          <a:prstGeom prst="rect">
            <a:avLst/>
          </a:prstGeom>
          <a:noFill/>
          <a:ln>
            <a:noFill/>
          </a:ln>
        </p:spPr>
      </p:pic>
      <p:pic>
        <p:nvPicPr>
          <p:cNvPr id="547" name="Google Shape;547;p48"/>
          <p:cNvPicPr preferRelativeResize="0"/>
          <p:nvPr/>
        </p:nvPicPr>
        <p:blipFill>
          <a:blip r:embed="rId14">
            <a:alphaModFix/>
          </a:blip>
          <a:stretch>
            <a:fillRect/>
          </a:stretch>
        </p:blipFill>
        <p:spPr>
          <a:xfrm>
            <a:off x="3657618" y="0"/>
            <a:ext cx="5518013" cy="5143500"/>
          </a:xfrm>
          <a:prstGeom prst="rect">
            <a:avLst/>
          </a:prstGeom>
          <a:noFill/>
          <a:ln>
            <a:noFill/>
          </a:ln>
        </p:spPr>
      </p:pic>
      <p:pic>
        <p:nvPicPr>
          <p:cNvPr id="548" name="Google Shape;548;p48"/>
          <p:cNvPicPr preferRelativeResize="0"/>
          <p:nvPr/>
        </p:nvPicPr>
        <p:blipFill>
          <a:blip r:embed="rId4">
            <a:alphaModFix/>
          </a:blip>
          <a:stretch>
            <a:fillRect/>
          </a:stretch>
        </p:blipFill>
        <p:spPr>
          <a:xfrm>
            <a:off x="3657593" y="0"/>
            <a:ext cx="5518013" cy="5143500"/>
          </a:xfrm>
          <a:prstGeom prst="rect">
            <a:avLst/>
          </a:prstGeom>
          <a:noFill/>
          <a:ln>
            <a:noFill/>
          </a:ln>
        </p:spPr>
      </p:pic>
      <p:cxnSp>
        <p:nvCxnSpPr>
          <p:cNvPr id="549" name="Google Shape;549;p48"/>
          <p:cNvCxnSpPr/>
          <p:nvPr/>
        </p:nvCxnSpPr>
        <p:spPr>
          <a:xfrm rot="10800000" flipH="1">
            <a:off x="7868650" y="3929163"/>
            <a:ext cx="496800" cy="1200"/>
          </a:xfrm>
          <a:prstGeom prst="straightConnector1">
            <a:avLst/>
          </a:prstGeom>
          <a:noFill/>
          <a:ln w="38100" cap="flat" cmpd="sng">
            <a:solidFill>
              <a:srgbClr val="FF0000"/>
            </a:solidFill>
            <a:prstDash val="solid"/>
            <a:round/>
            <a:headEnd type="none" w="med" len="med"/>
            <a:tailEnd type="none" w="med" len="med"/>
          </a:ln>
        </p:spPr>
      </p:cxnSp>
      <p:sp>
        <p:nvSpPr>
          <p:cNvPr id="550" name="Google Shape;550;p48"/>
          <p:cNvSpPr txBox="1"/>
          <p:nvPr/>
        </p:nvSpPr>
        <p:spPr>
          <a:xfrm>
            <a:off x="7820475" y="3929175"/>
            <a:ext cx="96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traffic coming in</a:t>
            </a:r>
            <a:endParaRPr sz="800"/>
          </a:p>
        </p:txBody>
      </p:sp>
      <p:cxnSp>
        <p:nvCxnSpPr>
          <p:cNvPr id="551" name="Google Shape;551;p48"/>
          <p:cNvCxnSpPr/>
          <p:nvPr/>
        </p:nvCxnSpPr>
        <p:spPr>
          <a:xfrm rot="10800000" flipH="1">
            <a:off x="7868650" y="4235763"/>
            <a:ext cx="496800" cy="1200"/>
          </a:xfrm>
          <a:prstGeom prst="straightConnector1">
            <a:avLst/>
          </a:prstGeom>
          <a:noFill/>
          <a:ln w="38100" cap="flat" cmpd="sng">
            <a:solidFill>
              <a:schemeClr val="dk1"/>
            </a:solidFill>
            <a:prstDash val="solid"/>
            <a:round/>
            <a:headEnd type="none" w="med" len="med"/>
            <a:tailEnd type="none" w="med" len="med"/>
          </a:ln>
        </p:spPr>
      </p:cxnSp>
      <p:sp>
        <p:nvSpPr>
          <p:cNvPr id="552" name="Google Shape;552;p48"/>
          <p:cNvSpPr txBox="1"/>
          <p:nvPr/>
        </p:nvSpPr>
        <p:spPr>
          <a:xfrm>
            <a:off x="7820475" y="4235775"/>
            <a:ext cx="9624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traffic going out</a:t>
            </a:r>
            <a:endParaRPr sz="800"/>
          </a:p>
        </p:txBody>
      </p:sp>
      <p:sp>
        <p:nvSpPr>
          <p:cNvPr id="553" name="Google Shape;553;p48"/>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24</a:t>
            </a:r>
            <a:endParaRPr/>
          </a:p>
        </p:txBody>
      </p:sp>
      <p:sp>
        <p:nvSpPr>
          <p:cNvPr id="554" name="Google Shape;554;p48"/>
          <p:cNvSpPr txBox="1"/>
          <p:nvPr/>
        </p:nvSpPr>
        <p:spPr>
          <a:xfrm>
            <a:off x="268950" y="4835700"/>
            <a:ext cx="553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Generated by Lucidchart: </a:t>
            </a:r>
            <a:r>
              <a:rPr lang="en" sz="800" u="sng">
                <a:solidFill>
                  <a:schemeClr val="hlink"/>
                </a:solidFill>
                <a:hlinkClick r:id="rId15"/>
              </a:rPr>
              <a:t>https://www.lucidchart.com/</a:t>
            </a:r>
            <a:endParaRPr sz="800"/>
          </a:p>
          <a:p>
            <a:pPr marL="0" lvl="0" indent="0" algn="l" rtl="0">
              <a:spcBef>
                <a:spcPts val="0"/>
              </a:spcBef>
              <a:spcAft>
                <a:spcPts val="0"/>
              </a:spcAft>
              <a:buNone/>
            </a:pPr>
            <a:endParaRPr sz="8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38"/>
                                        </p:tgtEl>
                                        <p:attrNameLst>
                                          <p:attrName>style.visibility</p:attrName>
                                        </p:attrNameLst>
                                      </p:cBhvr>
                                      <p:to>
                                        <p:strVal val="visible"/>
                                      </p:to>
                                    </p:set>
                                    <p:animEffect transition="in" filter="fade">
                                      <p:cBhvr>
                                        <p:cTn id="7" dur="1000"/>
                                        <p:tgtEl>
                                          <p:spTgt spid="5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39"/>
                                        </p:tgtEl>
                                        <p:attrNameLst>
                                          <p:attrName>style.visibility</p:attrName>
                                        </p:attrNameLst>
                                      </p:cBhvr>
                                      <p:to>
                                        <p:strVal val="visible"/>
                                      </p:to>
                                    </p:set>
                                    <p:animEffect transition="in" filter="fade">
                                      <p:cBhvr>
                                        <p:cTn id="12" dur="1000"/>
                                        <p:tgtEl>
                                          <p:spTgt spid="53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40"/>
                                        </p:tgtEl>
                                        <p:attrNameLst>
                                          <p:attrName>style.visibility</p:attrName>
                                        </p:attrNameLst>
                                      </p:cBhvr>
                                      <p:to>
                                        <p:strVal val="visible"/>
                                      </p:to>
                                    </p:set>
                                    <p:animEffect transition="in" filter="fade">
                                      <p:cBhvr>
                                        <p:cTn id="17" dur="1000"/>
                                        <p:tgtEl>
                                          <p:spTgt spid="54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41"/>
                                        </p:tgtEl>
                                        <p:attrNameLst>
                                          <p:attrName>style.visibility</p:attrName>
                                        </p:attrNameLst>
                                      </p:cBhvr>
                                      <p:to>
                                        <p:strVal val="visible"/>
                                      </p:to>
                                    </p:set>
                                    <p:animEffect transition="in" filter="fade">
                                      <p:cBhvr>
                                        <p:cTn id="22" dur="1000"/>
                                        <p:tgtEl>
                                          <p:spTgt spid="541"/>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2"/>
                                        </p:tgtEl>
                                        <p:attrNameLst>
                                          <p:attrName>style.visibility</p:attrName>
                                        </p:attrNameLst>
                                      </p:cBhvr>
                                      <p:to>
                                        <p:strVal val="visible"/>
                                      </p:to>
                                    </p:set>
                                    <p:animEffect transition="in" filter="fade">
                                      <p:cBhvr>
                                        <p:cTn id="27" dur="1000"/>
                                        <p:tgtEl>
                                          <p:spTgt spid="542"/>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543"/>
                                        </p:tgtEl>
                                        <p:attrNameLst>
                                          <p:attrName>style.visibility</p:attrName>
                                        </p:attrNameLst>
                                      </p:cBhvr>
                                      <p:to>
                                        <p:strVal val="visible"/>
                                      </p:to>
                                    </p:set>
                                    <p:animEffect transition="in" filter="fade">
                                      <p:cBhvr>
                                        <p:cTn id="32" dur="1000"/>
                                        <p:tgtEl>
                                          <p:spTgt spid="543"/>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544"/>
                                        </p:tgtEl>
                                        <p:attrNameLst>
                                          <p:attrName>style.visibility</p:attrName>
                                        </p:attrNameLst>
                                      </p:cBhvr>
                                      <p:to>
                                        <p:strVal val="visible"/>
                                      </p:to>
                                    </p:set>
                                    <p:animEffect transition="in" filter="fade">
                                      <p:cBhvr>
                                        <p:cTn id="37" dur="1000"/>
                                        <p:tgtEl>
                                          <p:spTgt spid="54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545"/>
                                        </p:tgtEl>
                                        <p:attrNameLst>
                                          <p:attrName>style.visibility</p:attrName>
                                        </p:attrNameLst>
                                      </p:cBhvr>
                                      <p:to>
                                        <p:strVal val="visible"/>
                                      </p:to>
                                    </p:set>
                                    <p:animEffect transition="in" filter="fade">
                                      <p:cBhvr>
                                        <p:cTn id="42" dur="1000"/>
                                        <p:tgtEl>
                                          <p:spTgt spid="54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546"/>
                                        </p:tgtEl>
                                        <p:attrNameLst>
                                          <p:attrName>style.visibility</p:attrName>
                                        </p:attrNameLst>
                                      </p:cBhvr>
                                      <p:to>
                                        <p:strVal val="visible"/>
                                      </p:to>
                                    </p:set>
                                    <p:animEffect transition="in" filter="fade">
                                      <p:cBhvr>
                                        <p:cTn id="47" dur="1000"/>
                                        <p:tgtEl>
                                          <p:spTgt spid="546"/>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547"/>
                                        </p:tgtEl>
                                        <p:attrNameLst>
                                          <p:attrName>style.visibility</p:attrName>
                                        </p:attrNameLst>
                                      </p:cBhvr>
                                      <p:to>
                                        <p:strVal val="visible"/>
                                      </p:to>
                                    </p:set>
                                    <p:animEffect transition="in" filter="fade">
                                      <p:cBhvr>
                                        <p:cTn id="52" dur="1000"/>
                                        <p:tgtEl>
                                          <p:spTgt spid="547"/>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548"/>
                                        </p:tgtEl>
                                        <p:attrNameLst>
                                          <p:attrName>style.visibility</p:attrName>
                                        </p:attrNameLst>
                                      </p:cBhvr>
                                      <p:to>
                                        <p:strVal val="visible"/>
                                      </p:to>
                                    </p:set>
                                    <p:animEffect transition="in" filter="fade">
                                      <p:cBhvr>
                                        <p:cTn id="57" dur="1000"/>
                                        <p:tgtEl>
                                          <p:spTgt spid="5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49"/>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Execution Plan</a:t>
            </a:r>
            <a:endParaRPr b="1"/>
          </a:p>
        </p:txBody>
      </p:sp>
      <p:pic>
        <p:nvPicPr>
          <p:cNvPr id="560" name="Google Shape;560;p49"/>
          <p:cNvPicPr preferRelativeResize="0"/>
          <p:nvPr/>
        </p:nvPicPr>
        <p:blipFill>
          <a:blip r:embed="rId3">
            <a:alphaModFix/>
          </a:blip>
          <a:stretch>
            <a:fillRect/>
          </a:stretch>
        </p:blipFill>
        <p:spPr>
          <a:xfrm>
            <a:off x="2808000" y="954900"/>
            <a:ext cx="6154404" cy="3634799"/>
          </a:xfrm>
          <a:prstGeom prst="rect">
            <a:avLst/>
          </a:prstGeom>
          <a:noFill/>
          <a:ln>
            <a:noFill/>
          </a:ln>
        </p:spPr>
      </p:pic>
      <p:sp>
        <p:nvSpPr>
          <p:cNvPr id="561" name="Google Shape;561;p49"/>
          <p:cNvSpPr txBox="1"/>
          <p:nvPr/>
        </p:nvSpPr>
        <p:spPr>
          <a:xfrm>
            <a:off x="457200" y="872325"/>
            <a:ext cx="2350800" cy="374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b="1"/>
              <a:t>Back-End Service Dev</a:t>
            </a:r>
            <a:endParaRPr sz="1100" b="1"/>
          </a:p>
          <a:p>
            <a:pPr marL="0" lvl="0" indent="0" algn="l" rtl="0">
              <a:spcBef>
                <a:spcPts val="0"/>
              </a:spcBef>
              <a:spcAft>
                <a:spcPts val="0"/>
              </a:spcAft>
              <a:buNone/>
            </a:pPr>
            <a:r>
              <a:rPr lang="en" sz="1100" b="1"/>
              <a:t>    Agile Team 1 (6*dev + 2*test)</a:t>
            </a:r>
            <a:endParaRPr sz="1100" b="1"/>
          </a:p>
          <a:p>
            <a:pPr marL="457200" lvl="0" indent="-298450" algn="l" rtl="0">
              <a:spcBef>
                <a:spcPts val="0"/>
              </a:spcBef>
              <a:spcAft>
                <a:spcPts val="0"/>
              </a:spcAft>
              <a:buSzPts val="1100"/>
              <a:buChar char="-"/>
            </a:pPr>
            <a:r>
              <a:rPr lang="en" sz="1100"/>
              <a:t>Auth Service</a:t>
            </a:r>
            <a:endParaRPr sz="1100"/>
          </a:p>
          <a:p>
            <a:pPr marL="457200" lvl="0" indent="-298450" algn="l" rtl="0">
              <a:spcBef>
                <a:spcPts val="0"/>
              </a:spcBef>
              <a:spcAft>
                <a:spcPts val="0"/>
              </a:spcAft>
              <a:buSzPts val="1100"/>
              <a:buChar char="-"/>
            </a:pPr>
            <a:r>
              <a:rPr lang="en" sz="1100"/>
              <a:t>Admin Service</a:t>
            </a:r>
            <a:endParaRPr sz="1100"/>
          </a:p>
          <a:p>
            <a:pPr marL="457200" lvl="0" indent="-298450" algn="l" rtl="0">
              <a:spcBef>
                <a:spcPts val="0"/>
              </a:spcBef>
              <a:spcAft>
                <a:spcPts val="0"/>
              </a:spcAft>
              <a:buSzPts val="1100"/>
              <a:buChar char="-"/>
            </a:pPr>
            <a:r>
              <a:rPr lang="en" sz="1100"/>
              <a:t>Customer Service</a:t>
            </a:r>
            <a:endParaRPr sz="1100"/>
          </a:p>
          <a:p>
            <a:pPr marL="0" lvl="0" indent="0" algn="l" rtl="0">
              <a:spcBef>
                <a:spcPts val="0"/>
              </a:spcBef>
              <a:spcAft>
                <a:spcPts val="0"/>
              </a:spcAft>
              <a:buNone/>
            </a:pPr>
            <a:r>
              <a:rPr lang="en" sz="1100" b="1"/>
              <a:t>   Agile Team 2 (6*dev + 2*test)</a:t>
            </a:r>
            <a:endParaRPr sz="1100" b="1"/>
          </a:p>
          <a:p>
            <a:pPr marL="457200" lvl="0" indent="-298450" algn="l" rtl="0">
              <a:spcBef>
                <a:spcPts val="0"/>
              </a:spcBef>
              <a:spcAft>
                <a:spcPts val="0"/>
              </a:spcAft>
              <a:buSzPts val="1100"/>
              <a:buChar char="-"/>
            </a:pPr>
            <a:r>
              <a:rPr lang="en" sz="1100"/>
              <a:t>Shopping Service</a:t>
            </a:r>
            <a:endParaRPr sz="1100"/>
          </a:p>
          <a:p>
            <a:pPr marL="457200" lvl="0" indent="-298450" algn="l" rtl="0">
              <a:spcBef>
                <a:spcPts val="0"/>
              </a:spcBef>
              <a:spcAft>
                <a:spcPts val="0"/>
              </a:spcAft>
              <a:buSzPts val="1100"/>
              <a:buChar char="-"/>
            </a:pPr>
            <a:r>
              <a:rPr lang="en" sz="1100"/>
              <a:t>Billing Service</a:t>
            </a:r>
            <a:endParaRPr sz="1100"/>
          </a:p>
          <a:p>
            <a:pPr marL="457200" lvl="0" indent="-298450" algn="l" rtl="0">
              <a:spcBef>
                <a:spcPts val="0"/>
              </a:spcBef>
              <a:spcAft>
                <a:spcPts val="0"/>
              </a:spcAft>
              <a:buSzPts val="1100"/>
              <a:buChar char="-"/>
            </a:pPr>
            <a:r>
              <a:rPr lang="en" sz="1100"/>
              <a:t>Locker Service</a:t>
            </a:r>
            <a:endParaRPr sz="1100"/>
          </a:p>
          <a:p>
            <a:pPr marL="0" lvl="0" indent="0" algn="l" rtl="0">
              <a:spcBef>
                <a:spcPts val="0"/>
              </a:spcBef>
              <a:spcAft>
                <a:spcPts val="0"/>
              </a:spcAft>
              <a:buNone/>
            </a:pPr>
            <a:endParaRPr sz="1100" b="1"/>
          </a:p>
          <a:p>
            <a:pPr marL="0" lvl="0" indent="0" algn="l" rtl="0">
              <a:spcBef>
                <a:spcPts val="0"/>
              </a:spcBef>
              <a:spcAft>
                <a:spcPts val="0"/>
              </a:spcAft>
              <a:buNone/>
            </a:pPr>
            <a:r>
              <a:rPr lang="en" sz="1100" b="1"/>
              <a:t>Phase 1</a:t>
            </a:r>
            <a:r>
              <a:rPr lang="en" sz="1100"/>
              <a:t> (getting to market quickly)</a:t>
            </a:r>
            <a:endParaRPr sz="1100"/>
          </a:p>
          <a:p>
            <a:pPr marL="0" lvl="0" indent="0" algn="l" rtl="0">
              <a:spcBef>
                <a:spcPts val="0"/>
              </a:spcBef>
              <a:spcAft>
                <a:spcPts val="0"/>
              </a:spcAft>
              <a:buNone/>
            </a:pPr>
            <a:r>
              <a:rPr lang="en" sz="1100"/>
              <a:t>About 7 month</a:t>
            </a:r>
            <a:endParaRPr sz="1100"/>
          </a:p>
          <a:p>
            <a:pPr marL="457200" lvl="0" indent="-298450" algn="l" rtl="0">
              <a:spcBef>
                <a:spcPts val="0"/>
              </a:spcBef>
              <a:spcAft>
                <a:spcPts val="0"/>
              </a:spcAft>
              <a:buSzPts val="1100"/>
              <a:buChar char="-"/>
            </a:pPr>
            <a:r>
              <a:rPr lang="en" sz="1100"/>
              <a:t>Core functions in 6 services</a:t>
            </a:r>
            <a:endParaRPr sz="1100"/>
          </a:p>
          <a:p>
            <a:pPr marL="457200" lvl="0" indent="-298450" algn="l" rtl="0">
              <a:spcBef>
                <a:spcPts val="0"/>
              </a:spcBef>
              <a:spcAft>
                <a:spcPts val="0"/>
              </a:spcAft>
              <a:buSzPts val="1100"/>
              <a:buChar char="-"/>
            </a:pPr>
            <a:r>
              <a:rPr lang="en" sz="1100"/>
              <a:t>IOS development</a:t>
            </a:r>
            <a:endParaRPr sz="1100"/>
          </a:p>
          <a:p>
            <a:pPr marL="0" lvl="0" indent="0" algn="l" rtl="0">
              <a:spcBef>
                <a:spcPts val="0"/>
              </a:spcBef>
              <a:spcAft>
                <a:spcPts val="0"/>
              </a:spcAft>
              <a:buNone/>
            </a:pPr>
            <a:endParaRPr sz="1100"/>
          </a:p>
          <a:p>
            <a:pPr marL="0" lvl="0" indent="0" algn="l" rtl="0">
              <a:spcBef>
                <a:spcPts val="0"/>
              </a:spcBef>
              <a:spcAft>
                <a:spcPts val="0"/>
              </a:spcAft>
              <a:buNone/>
            </a:pPr>
            <a:r>
              <a:rPr lang="en" sz="1100" b="1"/>
              <a:t>Phase 2</a:t>
            </a:r>
            <a:r>
              <a:rPr lang="en" sz="1100"/>
              <a:t> (optimization)</a:t>
            </a:r>
            <a:endParaRPr sz="1100"/>
          </a:p>
          <a:p>
            <a:pPr marL="0" lvl="0" indent="0" algn="l" rtl="0">
              <a:spcBef>
                <a:spcPts val="0"/>
              </a:spcBef>
              <a:spcAft>
                <a:spcPts val="0"/>
              </a:spcAft>
              <a:buNone/>
            </a:pPr>
            <a:r>
              <a:rPr lang="en" sz="1100"/>
              <a:t>About 4 month</a:t>
            </a:r>
            <a:endParaRPr sz="1100"/>
          </a:p>
          <a:p>
            <a:pPr marL="457200" lvl="0" indent="-298450" algn="l" rtl="0">
              <a:spcBef>
                <a:spcPts val="0"/>
              </a:spcBef>
              <a:spcAft>
                <a:spcPts val="0"/>
              </a:spcAft>
              <a:buSzPts val="1100"/>
              <a:buChar char="-"/>
            </a:pPr>
            <a:r>
              <a:rPr lang="en" sz="1100"/>
              <a:t>Advanced functions in 6 services</a:t>
            </a:r>
            <a:endParaRPr sz="1100"/>
          </a:p>
          <a:p>
            <a:pPr marL="457200" lvl="0" indent="-298450" algn="l" rtl="0">
              <a:spcBef>
                <a:spcPts val="0"/>
              </a:spcBef>
              <a:spcAft>
                <a:spcPts val="0"/>
              </a:spcAft>
              <a:buSzPts val="1100"/>
              <a:buChar char="-"/>
            </a:pPr>
            <a:r>
              <a:rPr lang="en" sz="1100"/>
              <a:t>Android development</a:t>
            </a:r>
            <a:endParaRPr sz="1100"/>
          </a:p>
        </p:txBody>
      </p:sp>
      <p:pic>
        <p:nvPicPr>
          <p:cNvPr id="562" name="Google Shape;562;p49"/>
          <p:cNvPicPr preferRelativeResize="0"/>
          <p:nvPr/>
        </p:nvPicPr>
        <p:blipFill>
          <a:blip r:embed="rId4">
            <a:alphaModFix/>
          </a:blip>
          <a:stretch>
            <a:fillRect/>
          </a:stretch>
        </p:blipFill>
        <p:spPr>
          <a:xfrm>
            <a:off x="8378100" y="87201"/>
            <a:ext cx="697475" cy="687725"/>
          </a:xfrm>
          <a:prstGeom prst="rect">
            <a:avLst/>
          </a:prstGeom>
          <a:noFill/>
          <a:ln>
            <a:noFill/>
          </a:ln>
        </p:spPr>
      </p:pic>
      <p:sp>
        <p:nvSpPr>
          <p:cNvPr id="563" name="Google Shape;563;p49"/>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25</a:t>
            </a:r>
            <a:endParaRPr/>
          </a:p>
        </p:txBody>
      </p:sp>
      <p:sp>
        <p:nvSpPr>
          <p:cNvPr id="564" name="Google Shape;564;p49"/>
          <p:cNvSpPr txBox="1"/>
          <p:nvPr/>
        </p:nvSpPr>
        <p:spPr>
          <a:xfrm>
            <a:off x="268950" y="4835700"/>
            <a:ext cx="553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Generated by Free Online Gantt Chart Software: </a:t>
            </a:r>
            <a:r>
              <a:rPr lang="en" sz="800" u="sng">
                <a:solidFill>
                  <a:schemeClr val="hlink"/>
                </a:solidFill>
                <a:hlinkClick r:id="rId5"/>
              </a:rPr>
              <a:t>https://www.onlinegantt.com/</a:t>
            </a:r>
            <a:endParaRPr sz="800"/>
          </a:p>
          <a:p>
            <a:pPr marL="0" lvl="0" indent="0" algn="l" rtl="0">
              <a:spcBef>
                <a:spcPts val="0"/>
              </a:spcBef>
              <a:spcAft>
                <a:spcPts val="0"/>
              </a:spcAft>
              <a:buNone/>
            </a:pPr>
            <a:endParaRPr sz="8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Google Shape;569;p50"/>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Cost Estimate</a:t>
            </a:r>
            <a:endParaRPr b="1"/>
          </a:p>
        </p:txBody>
      </p:sp>
      <p:pic>
        <p:nvPicPr>
          <p:cNvPr id="570" name="Google Shape;570;p50"/>
          <p:cNvPicPr preferRelativeResize="0"/>
          <p:nvPr/>
        </p:nvPicPr>
        <p:blipFill>
          <a:blip r:embed="rId3">
            <a:alphaModFix/>
          </a:blip>
          <a:stretch>
            <a:fillRect/>
          </a:stretch>
        </p:blipFill>
        <p:spPr>
          <a:xfrm>
            <a:off x="4749250" y="688625"/>
            <a:ext cx="4206776" cy="4155399"/>
          </a:xfrm>
          <a:prstGeom prst="rect">
            <a:avLst/>
          </a:prstGeom>
          <a:noFill/>
          <a:ln>
            <a:noFill/>
          </a:ln>
        </p:spPr>
      </p:pic>
      <p:sp>
        <p:nvSpPr>
          <p:cNvPr id="571" name="Google Shape;571;p50"/>
          <p:cNvSpPr txBox="1"/>
          <p:nvPr/>
        </p:nvSpPr>
        <p:spPr>
          <a:xfrm>
            <a:off x="457188" y="1017725"/>
            <a:ext cx="4206900" cy="692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100"/>
              <a:t>This budget plan is only for phase 1 in the production environment and does not contain development, testing, and staging environments.</a:t>
            </a:r>
            <a:endParaRPr sz="1100"/>
          </a:p>
        </p:txBody>
      </p:sp>
      <p:pic>
        <p:nvPicPr>
          <p:cNvPr id="572" name="Google Shape;572;p50"/>
          <p:cNvPicPr preferRelativeResize="0"/>
          <p:nvPr/>
        </p:nvPicPr>
        <p:blipFill>
          <a:blip r:embed="rId4">
            <a:alphaModFix/>
          </a:blip>
          <a:stretch>
            <a:fillRect/>
          </a:stretch>
        </p:blipFill>
        <p:spPr>
          <a:xfrm>
            <a:off x="197850" y="2159875"/>
            <a:ext cx="4596854" cy="2455546"/>
          </a:xfrm>
          <a:prstGeom prst="rect">
            <a:avLst/>
          </a:prstGeom>
          <a:noFill/>
          <a:ln>
            <a:noFill/>
          </a:ln>
        </p:spPr>
      </p:pic>
      <p:pic>
        <p:nvPicPr>
          <p:cNvPr id="573" name="Google Shape;573;p50"/>
          <p:cNvPicPr preferRelativeResize="0"/>
          <p:nvPr/>
        </p:nvPicPr>
        <p:blipFill>
          <a:blip r:embed="rId5">
            <a:alphaModFix/>
          </a:blip>
          <a:stretch>
            <a:fillRect/>
          </a:stretch>
        </p:blipFill>
        <p:spPr>
          <a:xfrm>
            <a:off x="8378100" y="87201"/>
            <a:ext cx="697475" cy="687725"/>
          </a:xfrm>
          <a:prstGeom prst="rect">
            <a:avLst/>
          </a:prstGeom>
          <a:noFill/>
          <a:ln>
            <a:noFill/>
          </a:ln>
        </p:spPr>
      </p:pic>
      <p:sp>
        <p:nvSpPr>
          <p:cNvPr id="574" name="Google Shape;574;p50"/>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26</a:t>
            </a:r>
            <a:endParaRPr/>
          </a:p>
        </p:txBody>
      </p:sp>
      <p:sp>
        <p:nvSpPr>
          <p:cNvPr id="575" name="Google Shape;575;p50"/>
          <p:cNvSpPr txBox="1"/>
          <p:nvPr/>
        </p:nvSpPr>
        <p:spPr>
          <a:xfrm>
            <a:off x="268950" y="4844025"/>
            <a:ext cx="55326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Generated by CloudCraft: </a:t>
            </a:r>
            <a:r>
              <a:rPr lang="en" sz="800" u="sng">
                <a:solidFill>
                  <a:schemeClr val="hlink"/>
                </a:solidFill>
                <a:hlinkClick r:id="rId6"/>
              </a:rPr>
              <a:t>https://www.cloudcraft.co/</a:t>
            </a:r>
            <a:endParaRPr sz="800"/>
          </a:p>
          <a:p>
            <a:pPr marL="0" lvl="0" indent="0" algn="l" rtl="0">
              <a:spcBef>
                <a:spcPts val="0"/>
              </a:spcBef>
              <a:spcAft>
                <a:spcPts val="0"/>
              </a:spcAft>
              <a:buNone/>
            </a:pPr>
            <a:endParaRPr sz="8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579"/>
        <p:cNvGrpSpPr/>
        <p:nvPr/>
      </p:nvGrpSpPr>
      <p:grpSpPr>
        <a:xfrm>
          <a:off x="0" y="0"/>
          <a:ext cx="0" cy="0"/>
          <a:chOff x="0" y="0"/>
          <a:chExt cx="0" cy="0"/>
        </a:xfrm>
      </p:grpSpPr>
      <p:pic>
        <p:nvPicPr>
          <p:cNvPr id="580" name="Google Shape;580;p51"/>
          <p:cNvPicPr preferRelativeResize="0"/>
          <p:nvPr/>
        </p:nvPicPr>
        <p:blipFill rotWithShape="1">
          <a:blip r:embed="rId3">
            <a:alphaModFix/>
          </a:blip>
          <a:srcRect t="11131" b="4472"/>
          <a:stretch/>
        </p:blipFill>
        <p:spPr>
          <a:xfrm>
            <a:off x="0" y="0"/>
            <a:ext cx="9144003" cy="5143501"/>
          </a:xfrm>
          <a:prstGeom prst="rect">
            <a:avLst/>
          </a:prstGeom>
          <a:noFill/>
          <a:ln>
            <a:noFill/>
          </a:ln>
        </p:spPr>
      </p:pic>
      <p:sp>
        <p:nvSpPr>
          <p:cNvPr id="581" name="Google Shape;581;p51"/>
          <p:cNvSpPr txBox="1">
            <a:spLocks noGrp="1"/>
          </p:cNvSpPr>
          <p:nvPr>
            <p:ph type="title"/>
          </p:nvPr>
        </p:nvSpPr>
        <p:spPr>
          <a:xfrm>
            <a:off x="436200" y="1896475"/>
            <a:ext cx="6353100" cy="173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Lessons Learned, </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 sz="5000" b="1">
                <a:solidFill>
                  <a:schemeClr val="lt1"/>
                </a:solidFill>
                <a:latin typeface="Helvetica Neue"/>
                <a:ea typeface="Helvetica Neue"/>
                <a:cs typeface="Helvetica Neue"/>
                <a:sym typeface="Helvetica Neue"/>
              </a:rPr>
              <a:t>Future Work, and References</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endParaRPr sz="5000" b="1">
              <a:solidFill>
                <a:schemeClr val="lt1"/>
              </a:solidFill>
              <a:latin typeface="Helvetica Neue"/>
              <a:ea typeface="Helvetica Neue"/>
              <a:cs typeface="Helvetica Neue"/>
              <a:sym typeface="Helvetica Neue"/>
            </a:endParaRPr>
          </a:p>
        </p:txBody>
      </p:sp>
      <p:sp>
        <p:nvSpPr>
          <p:cNvPr id="582" name="Google Shape;582;p51"/>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27</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586"/>
        <p:cNvGrpSpPr/>
        <p:nvPr/>
      </p:nvGrpSpPr>
      <p:grpSpPr>
        <a:xfrm>
          <a:off x="0" y="0"/>
          <a:ext cx="0" cy="0"/>
          <a:chOff x="0" y="0"/>
          <a:chExt cx="0" cy="0"/>
        </a:xfrm>
      </p:grpSpPr>
      <p:sp>
        <p:nvSpPr>
          <p:cNvPr id="587" name="Google Shape;587;p52"/>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Autofit/>
          </a:bodyPr>
          <a:lstStyle/>
          <a:p>
            <a:pPr marL="0" lvl="0" indent="0" algn="l" rtl="0">
              <a:lnSpc>
                <a:spcPct val="115000"/>
              </a:lnSpc>
              <a:spcBef>
                <a:spcPts val="2000"/>
              </a:spcBef>
              <a:spcAft>
                <a:spcPts val="0"/>
              </a:spcAft>
              <a:buClr>
                <a:schemeClr val="dk1"/>
              </a:buClr>
              <a:buSzPts val="1100"/>
              <a:buFont typeface="Arial"/>
              <a:buNone/>
            </a:pPr>
            <a:r>
              <a:rPr lang="en" sz="2500" b="1" dirty="0"/>
              <a:t>Lessons Learned and Future Work</a:t>
            </a:r>
            <a:endParaRPr sz="2500" b="1" dirty="0"/>
          </a:p>
          <a:p>
            <a:pPr marL="0" lvl="0" indent="0" algn="l" rtl="0">
              <a:spcBef>
                <a:spcPts val="600"/>
              </a:spcBef>
              <a:spcAft>
                <a:spcPts val="0"/>
              </a:spcAft>
              <a:buNone/>
            </a:pPr>
            <a:endParaRPr dirty="0"/>
          </a:p>
        </p:txBody>
      </p:sp>
      <p:sp>
        <p:nvSpPr>
          <p:cNvPr id="588" name="Google Shape;588;p52"/>
          <p:cNvSpPr txBox="1">
            <a:spLocks noGrp="1"/>
          </p:cNvSpPr>
          <p:nvPr>
            <p:ph type="body" idx="1"/>
          </p:nvPr>
        </p:nvSpPr>
        <p:spPr>
          <a:xfrm>
            <a:off x="457200" y="1152475"/>
            <a:ext cx="3595607"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sz="1300" b="1" dirty="0">
                <a:solidFill>
                  <a:srgbClr val="0E101A"/>
                </a:solidFill>
              </a:rPr>
              <a:t>Lessons Learned</a:t>
            </a:r>
            <a:endParaRPr sz="1300" b="1" dirty="0">
              <a:solidFill>
                <a:srgbClr val="0E101A"/>
              </a:solidFill>
            </a:endParaRPr>
          </a:p>
          <a:p>
            <a:pPr marL="457200" lvl="0" indent="-311150" algn="l" rtl="0">
              <a:lnSpc>
                <a:spcPct val="200000"/>
              </a:lnSpc>
              <a:spcBef>
                <a:spcPts val="0"/>
              </a:spcBef>
              <a:spcAft>
                <a:spcPts val="0"/>
              </a:spcAft>
              <a:buClr>
                <a:srgbClr val="0E101A"/>
              </a:buClr>
              <a:buSzPts val="1300"/>
              <a:buChar char="-"/>
            </a:pPr>
            <a:r>
              <a:rPr lang="en" sz="1200" dirty="0">
                <a:solidFill>
                  <a:srgbClr val="0E101A"/>
                </a:solidFill>
              </a:rPr>
              <a:t>Steps for designing a system from the scratch</a:t>
            </a:r>
            <a:endParaRPr sz="1200" dirty="0">
              <a:solidFill>
                <a:srgbClr val="0E101A"/>
              </a:solidFill>
            </a:endParaRPr>
          </a:p>
          <a:p>
            <a:pPr marL="457200" lvl="0" indent="-311150" algn="l" rtl="0">
              <a:lnSpc>
                <a:spcPct val="200000"/>
              </a:lnSpc>
              <a:spcBef>
                <a:spcPts val="0"/>
              </a:spcBef>
              <a:spcAft>
                <a:spcPts val="0"/>
              </a:spcAft>
              <a:buClr>
                <a:srgbClr val="0E101A"/>
              </a:buClr>
              <a:buSzPts val="1300"/>
              <a:buChar char="-"/>
            </a:pPr>
            <a:r>
              <a:rPr lang="en" sz="1200" dirty="0">
                <a:solidFill>
                  <a:srgbClr val="0E101A"/>
                </a:solidFill>
              </a:rPr>
              <a:t>Pay more attention to the security of the system</a:t>
            </a:r>
            <a:endParaRPr sz="1200" dirty="0">
              <a:solidFill>
                <a:srgbClr val="0E101A"/>
              </a:solidFill>
            </a:endParaRPr>
          </a:p>
          <a:p>
            <a:pPr marL="457200" lvl="0" indent="-311150" algn="l" rtl="0">
              <a:lnSpc>
                <a:spcPct val="200000"/>
              </a:lnSpc>
              <a:spcBef>
                <a:spcPts val="0"/>
              </a:spcBef>
              <a:spcAft>
                <a:spcPts val="0"/>
              </a:spcAft>
              <a:buClr>
                <a:srgbClr val="0E101A"/>
              </a:buClr>
              <a:buSzPts val="1300"/>
              <a:buChar char="-"/>
            </a:pPr>
            <a:r>
              <a:rPr lang="en" sz="1200" dirty="0">
                <a:solidFill>
                  <a:srgbClr val="0E101A"/>
                </a:solidFill>
              </a:rPr>
              <a:t>Some great tools for designing and managing ideas</a:t>
            </a:r>
          </a:p>
        </p:txBody>
      </p:sp>
      <p:pic>
        <p:nvPicPr>
          <p:cNvPr id="589" name="Google Shape;589;p52"/>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590" name="Google Shape;590;p52"/>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28</a:t>
            </a:r>
            <a:endParaRPr/>
          </a:p>
        </p:txBody>
      </p:sp>
      <p:sp>
        <p:nvSpPr>
          <p:cNvPr id="6" name="Google Shape;588;p52">
            <a:extLst>
              <a:ext uri="{FF2B5EF4-FFF2-40B4-BE49-F238E27FC236}">
                <a16:creationId xmlns:a16="http://schemas.microsoft.com/office/drawing/2014/main" id="{C3A0A78D-8D44-05E5-5776-5C86EFE0E3C4}"/>
              </a:ext>
            </a:extLst>
          </p:cNvPr>
          <p:cNvSpPr txBox="1">
            <a:spLocks/>
          </p:cNvSpPr>
          <p:nvPr/>
        </p:nvSpPr>
        <p:spPr>
          <a:xfrm>
            <a:off x="4203542" y="1152475"/>
            <a:ext cx="4035099" cy="3416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2"/>
              </a:buClr>
              <a:buSzPts val="1800"/>
              <a:buFont typeface="Arial"/>
              <a:buChar char="●"/>
              <a:defRPr sz="1800" b="0" i="0" u="none" strike="noStrike" cap="none">
                <a:solidFill>
                  <a:schemeClr val="dk2"/>
                </a:solidFill>
                <a:latin typeface="Arial"/>
                <a:ea typeface="Arial"/>
                <a:cs typeface="Arial"/>
                <a:sym typeface="Arial"/>
              </a:defRPr>
            </a:lvl1pPr>
            <a:lvl2pPr marL="914400" marR="0" lvl="1"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2pPr>
            <a:lvl3pPr marL="1371600" marR="0" lvl="2"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3pPr>
            <a:lvl4pPr marL="1828800" marR="0" lvl="3"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4pPr>
            <a:lvl5pPr marL="2286000" marR="0" lvl="4"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5pPr>
            <a:lvl6pPr marL="2743200" marR="0" lvl="5"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6pPr>
            <a:lvl7pPr marL="3200400" marR="0" lvl="6"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7pPr>
            <a:lvl8pPr marL="3657600" marR="0" lvl="7"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8pPr>
            <a:lvl9pPr marL="4114800" marR="0" lvl="8" indent="-317500" algn="l" rtl="0">
              <a:lnSpc>
                <a:spcPct val="115000"/>
              </a:lnSpc>
              <a:spcBef>
                <a:spcPts val="0"/>
              </a:spcBef>
              <a:spcAft>
                <a:spcPts val="0"/>
              </a:spcAft>
              <a:buClr>
                <a:schemeClr val="dk2"/>
              </a:buClr>
              <a:buSzPts val="1400"/>
              <a:buFont typeface="Arial"/>
              <a:buChar char="■"/>
              <a:defRPr sz="1400" b="0" i="0" u="none" strike="noStrike" cap="none">
                <a:solidFill>
                  <a:schemeClr val="dk2"/>
                </a:solidFill>
                <a:latin typeface="Arial"/>
                <a:ea typeface="Arial"/>
                <a:cs typeface="Arial"/>
                <a:sym typeface="Arial"/>
              </a:defRPr>
            </a:lvl9pPr>
          </a:lstStyle>
          <a:p>
            <a:pPr marL="0" indent="0">
              <a:lnSpc>
                <a:spcPct val="200000"/>
              </a:lnSpc>
              <a:buFont typeface="Arial"/>
              <a:buNone/>
            </a:pPr>
            <a:r>
              <a:rPr lang="en-US" sz="1300" b="1" dirty="0">
                <a:solidFill>
                  <a:srgbClr val="0E101A"/>
                </a:solidFill>
              </a:rPr>
              <a:t>Future Work</a:t>
            </a:r>
          </a:p>
          <a:p>
            <a:pPr indent="-311150">
              <a:lnSpc>
                <a:spcPct val="200000"/>
              </a:lnSpc>
              <a:buClr>
                <a:srgbClr val="0E101A"/>
              </a:buClr>
              <a:buSzPts val="1300"/>
              <a:buFont typeface="Arial"/>
              <a:buChar char="-"/>
            </a:pPr>
            <a:r>
              <a:rPr lang="en-US" sz="1200" dirty="0">
                <a:solidFill>
                  <a:srgbClr val="0E101A"/>
                </a:solidFill>
              </a:rPr>
              <a:t>Find a mature and portable printer</a:t>
            </a:r>
          </a:p>
          <a:p>
            <a:pPr indent="-311150">
              <a:lnSpc>
                <a:spcPct val="200000"/>
              </a:lnSpc>
              <a:buClr>
                <a:srgbClr val="0E101A"/>
              </a:buClr>
              <a:buSzPts val="1300"/>
              <a:buFont typeface="Arial"/>
              <a:buChar char="-"/>
            </a:pPr>
            <a:r>
              <a:rPr lang="en-US" sz="1200" dirty="0">
                <a:solidFill>
                  <a:srgbClr val="0E101A"/>
                </a:solidFill>
              </a:rPr>
              <a:t>Contact a vendor to design our drop-off box</a:t>
            </a:r>
          </a:p>
          <a:p>
            <a:pPr indent="-311150">
              <a:lnSpc>
                <a:spcPct val="200000"/>
              </a:lnSpc>
              <a:buClr>
                <a:srgbClr val="0E101A"/>
              </a:buClr>
              <a:buSzPts val="1300"/>
              <a:buFont typeface="Arial"/>
              <a:buChar char="-"/>
            </a:pPr>
            <a:r>
              <a:rPr lang="en-US" sz="1200" dirty="0">
                <a:solidFill>
                  <a:srgbClr val="0E101A"/>
                </a:solidFill>
              </a:rPr>
              <a:t>Design AR animation</a:t>
            </a:r>
            <a:endParaRPr lang="en-US" sz="1200" b="1" dirty="0">
              <a:solidFill>
                <a:srgbClr val="0E101A"/>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94"/>
        <p:cNvGrpSpPr/>
        <p:nvPr/>
      </p:nvGrpSpPr>
      <p:grpSpPr>
        <a:xfrm>
          <a:off x="0" y="0"/>
          <a:ext cx="0" cy="0"/>
          <a:chOff x="0" y="0"/>
          <a:chExt cx="0" cy="0"/>
        </a:xfrm>
      </p:grpSpPr>
      <p:sp>
        <p:nvSpPr>
          <p:cNvPr id="595" name="Google Shape;595;p53"/>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References</a:t>
            </a:r>
            <a:endParaRPr b="1"/>
          </a:p>
        </p:txBody>
      </p:sp>
      <p:sp>
        <p:nvSpPr>
          <p:cNvPr id="596" name="Google Shape;596;p53"/>
          <p:cNvSpPr txBox="1">
            <a:spLocks noGrp="1"/>
          </p:cNvSpPr>
          <p:nvPr>
            <p:ph type="body" idx="1"/>
          </p:nvPr>
        </p:nvSpPr>
        <p:spPr>
          <a:xfrm>
            <a:off x="4572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000">
                <a:solidFill>
                  <a:schemeClr val="dk1"/>
                </a:solidFill>
              </a:rPr>
              <a:t>Insights, T. B. (2022, March 21). </a:t>
            </a:r>
            <a:r>
              <a:rPr lang="en" sz="1000" i="1">
                <a:solidFill>
                  <a:schemeClr val="dk1"/>
                </a:solidFill>
              </a:rPr>
              <a:t>Recycled textile market to reach USD 10.37 billion by 2028: Rising Technological Innovation and Clothing Recycling Initiative in the textile industry to drive growth, says the brainy insights</a:t>
            </a:r>
            <a:r>
              <a:rPr lang="en" sz="1000">
                <a:solidFill>
                  <a:schemeClr val="dk1"/>
                </a:solidFill>
              </a:rPr>
              <a:t>. Recycled Textile Market to Reach USD 10.37 Billion by 2028 | Rising Technological Innovation and Clothing Recycling Initiative in the Textile Industry to Drive Growth, Says The Brainy Insights. Retrieved May 8, 2022, from https://www.prnewswire.com/news-releases/recycled-textile-market-to-reach-usd-10-37-billion-by-2028--rising-technological-innovation-and-clothing-recycling-initiative-in-the-textile-industry-to-drive-growth-says-the-brainy-insights-301506867.html </a:t>
            </a:r>
            <a:endParaRPr sz="1000">
              <a:solidFill>
                <a:schemeClr val="dk1"/>
              </a:solidFill>
            </a:endParaRPr>
          </a:p>
          <a:p>
            <a:pPr marL="0" lvl="0" indent="0" algn="l" rtl="0">
              <a:lnSpc>
                <a:spcPct val="100000"/>
              </a:lnSpc>
              <a:spcBef>
                <a:spcPts val="1200"/>
              </a:spcBef>
              <a:spcAft>
                <a:spcPts val="0"/>
              </a:spcAft>
              <a:buNone/>
            </a:pPr>
            <a:r>
              <a:rPr lang="en" sz="1000" i="1">
                <a:solidFill>
                  <a:schemeClr val="dk1"/>
                </a:solidFill>
              </a:rPr>
              <a:t>Textile &amp; Fashion Waste Statistics: Facts about clothing in landfills</a:t>
            </a:r>
            <a:r>
              <a:rPr lang="en" sz="1000">
                <a:solidFill>
                  <a:schemeClr val="dk1"/>
                </a:solidFill>
              </a:rPr>
              <a:t>. Eco Friendly Habits. (2022, March 25). Retrieved May 8, 2022, from https://www.ecofriendlyhabits.com/textile-and-fashion-waste-statistics/ </a:t>
            </a:r>
            <a:endParaRPr sz="1000">
              <a:solidFill>
                <a:schemeClr val="dk1"/>
              </a:solidFill>
            </a:endParaRPr>
          </a:p>
          <a:p>
            <a:pPr marL="0" lvl="0" indent="0" algn="l" rtl="0">
              <a:spcBef>
                <a:spcPts val="1200"/>
              </a:spcBef>
              <a:spcAft>
                <a:spcPts val="1200"/>
              </a:spcAft>
              <a:buClr>
                <a:schemeClr val="dk1"/>
              </a:buClr>
              <a:buSzPts val="1100"/>
              <a:buFont typeface="Arial"/>
              <a:buNone/>
            </a:pPr>
            <a:endParaRPr sz="1000">
              <a:solidFill>
                <a:schemeClr val="dk1"/>
              </a:solidFill>
            </a:endParaRPr>
          </a:p>
        </p:txBody>
      </p:sp>
      <p:pic>
        <p:nvPicPr>
          <p:cNvPr id="597" name="Google Shape;597;p53"/>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598" name="Google Shape;598;p53"/>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29</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7"/>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Agenda</a:t>
            </a:r>
            <a:endParaRPr b="1"/>
          </a:p>
        </p:txBody>
      </p:sp>
      <p:sp>
        <p:nvSpPr>
          <p:cNvPr id="118" name="Google Shape;118;p27"/>
          <p:cNvSpPr txBox="1">
            <a:spLocks noGrp="1"/>
          </p:cNvSpPr>
          <p:nvPr>
            <p:ph type="body" idx="1"/>
          </p:nvPr>
        </p:nvSpPr>
        <p:spPr>
          <a:xfrm>
            <a:off x="457200" y="1152475"/>
            <a:ext cx="3999900" cy="3416400"/>
          </a:xfrm>
          <a:prstGeom prst="rect">
            <a:avLst/>
          </a:prstGeom>
        </p:spPr>
        <p:txBody>
          <a:bodyPr spcFirstLastPara="1" wrap="square" lIns="91425" tIns="91425" rIns="91425" bIns="91425" anchor="t" anchorCtr="0">
            <a:normAutofit/>
          </a:bodyPr>
          <a:lstStyle/>
          <a:p>
            <a:pPr marL="0" marR="0" lvl="0" indent="0" algn="l" rtl="0">
              <a:lnSpc>
                <a:spcPct val="200000"/>
              </a:lnSpc>
              <a:spcBef>
                <a:spcPts val="0"/>
              </a:spcBef>
              <a:spcAft>
                <a:spcPts val="0"/>
              </a:spcAft>
              <a:buNone/>
            </a:pPr>
            <a:r>
              <a:rPr lang="en" b="1" u="sng">
                <a:solidFill>
                  <a:schemeClr val="hlink"/>
                </a:solidFill>
                <a:hlinkClick r:id="rId3" action="ppaction://hlinksldjump"/>
              </a:rPr>
              <a:t>Problem Statement</a:t>
            </a:r>
            <a:endParaRPr b="1">
              <a:solidFill>
                <a:schemeClr val="dk1"/>
              </a:solidFill>
            </a:endParaRPr>
          </a:p>
          <a:p>
            <a:pPr marL="0" marR="0" lvl="0" indent="0" algn="l" rtl="0">
              <a:lnSpc>
                <a:spcPct val="200000"/>
              </a:lnSpc>
              <a:spcBef>
                <a:spcPts val="1200"/>
              </a:spcBef>
              <a:spcAft>
                <a:spcPts val="0"/>
              </a:spcAft>
              <a:buNone/>
            </a:pPr>
            <a:r>
              <a:rPr lang="en" b="1" u="sng">
                <a:solidFill>
                  <a:schemeClr val="hlink"/>
                </a:solidFill>
                <a:hlinkClick r:id="rId4" action="ppaction://hlinksldjump"/>
              </a:rPr>
              <a:t>Business Solution</a:t>
            </a:r>
            <a:endParaRPr/>
          </a:p>
          <a:p>
            <a:pPr marL="457200" lvl="0" indent="-317500" algn="l" rtl="0">
              <a:lnSpc>
                <a:spcPct val="200000"/>
              </a:lnSpc>
              <a:spcBef>
                <a:spcPts val="1200"/>
              </a:spcBef>
              <a:spcAft>
                <a:spcPts val="0"/>
              </a:spcAft>
              <a:buClr>
                <a:schemeClr val="dk1"/>
              </a:buClr>
              <a:buSzPts val="1400"/>
              <a:buChar char="-"/>
            </a:pPr>
            <a:r>
              <a:rPr lang="en" b="1" u="sng">
                <a:solidFill>
                  <a:schemeClr val="hlink"/>
                </a:solidFill>
                <a:hlinkClick r:id="rId5" action="ppaction://hlinksldjump"/>
              </a:rPr>
              <a:t>What is Reclothes</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6" action="ppaction://hlinksldjump"/>
              </a:rPr>
              <a:t>Quality Attributes</a:t>
            </a:r>
            <a:endParaRPr b="1">
              <a:solidFill>
                <a:schemeClr val="dk1"/>
              </a:solidFill>
            </a:endParaRPr>
          </a:p>
          <a:p>
            <a:pPr marL="0" lvl="0" indent="0" algn="l" rtl="0">
              <a:lnSpc>
                <a:spcPct val="200000"/>
              </a:lnSpc>
              <a:spcBef>
                <a:spcPts val="1200"/>
              </a:spcBef>
              <a:spcAft>
                <a:spcPts val="1200"/>
              </a:spcAft>
              <a:buNone/>
            </a:pPr>
            <a:endParaRPr/>
          </a:p>
        </p:txBody>
      </p:sp>
      <p:sp>
        <p:nvSpPr>
          <p:cNvPr id="119" name="Google Shape;119;p27"/>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b="1" u="sng">
                <a:solidFill>
                  <a:schemeClr val="hlink"/>
                </a:solidFill>
                <a:hlinkClick r:id="rId7" action="ppaction://hlinksldjump"/>
              </a:rPr>
              <a:t>Tech Solution</a:t>
            </a:r>
            <a:endParaRPr b="1">
              <a:solidFill>
                <a:schemeClr val="dk1"/>
              </a:solidFill>
            </a:endParaRPr>
          </a:p>
          <a:p>
            <a:pPr marL="457200" lvl="0" indent="-317500" algn="l" rtl="0">
              <a:lnSpc>
                <a:spcPct val="200000"/>
              </a:lnSpc>
              <a:spcBef>
                <a:spcPts val="1200"/>
              </a:spcBef>
              <a:spcAft>
                <a:spcPts val="0"/>
              </a:spcAft>
              <a:buClr>
                <a:schemeClr val="dk1"/>
              </a:buClr>
              <a:buSzPts val="1400"/>
              <a:buChar char="-"/>
            </a:pPr>
            <a:r>
              <a:rPr lang="en" b="1" u="sng">
                <a:solidFill>
                  <a:schemeClr val="hlink"/>
                </a:solidFill>
                <a:hlinkClick r:id="rId8" action="ppaction://hlinksldjump"/>
              </a:rPr>
              <a:t>Data Architecture</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9" action="ppaction://hlinksldjump"/>
              </a:rPr>
              <a:t>Tech Architecture</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10" action="ppaction://hlinksldjump"/>
              </a:rPr>
              <a:t>Tech Stack</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11" action="ppaction://hlinksldjump"/>
              </a:rPr>
              <a:t>Deployment Architecture</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12" action="ppaction://hlinksldjump"/>
              </a:rPr>
              <a:t>Security Architecture</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13" action="ppaction://hlinksldjump"/>
              </a:rPr>
              <a:t>Execution Plan</a:t>
            </a:r>
            <a:endParaRPr b="1">
              <a:solidFill>
                <a:schemeClr val="dk1"/>
              </a:solidFill>
            </a:endParaRPr>
          </a:p>
          <a:p>
            <a:pPr marL="457200" lvl="0" indent="-317500" algn="l" rtl="0">
              <a:lnSpc>
                <a:spcPct val="200000"/>
              </a:lnSpc>
              <a:spcBef>
                <a:spcPts val="0"/>
              </a:spcBef>
              <a:spcAft>
                <a:spcPts val="0"/>
              </a:spcAft>
              <a:buClr>
                <a:schemeClr val="dk1"/>
              </a:buClr>
              <a:buSzPts val="1400"/>
              <a:buChar char="-"/>
            </a:pPr>
            <a:r>
              <a:rPr lang="en" b="1" u="sng">
                <a:solidFill>
                  <a:schemeClr val="hlink"/>
                </a:solidFill>
                <a:hlinkClick r:id="rId14" action="ppaction://hlinksldjump"/>
              </a:rPr>
              <a:t>Cost Estimate</a:t>
            </a:r>
            <a:endParaRPr b="1">
              <a:solidFill>
                <a:schemeClr val="dk1"/>
              </a:solidFill>
            </a:endParaRPr>
          </a:p>
        </p:txBody>
      </p:sp>
      <p:pic>
        <p:nvPicPr>
          <p:cNvPr id="120" name="Google Shape;120;p27"/>
          <p:cNvPicPr preferRelativeResize="0"/>
          <p:nvPr/>
        </p:nvPicPr>
        <p:blipFill>
          <a:blip r:embed="rId15">
            <a:alphaModFix/>
          </a:blip>
          <a:stretch>
            <a:fillRect/>
          </a:stretch>
        </p:blipFill>
        <p:spPr>
          <a:xfrm>
            <a:off x="8378100" y="87201"/>
            <a:ext cx="697475" cy="687725"/>
          </a:xfrm>
          <a:prstGeom prst="rect">
            <a:avLst/>
          </a:prstGeom>
          <a:noFill/>
          <a:ln>
            <a:noFill/>
          </a:ln>
        </p:spPr>
      </p:pic>
      <p:sp>
        <p:nvSpPr>
          <p:cNvPr id="121" name="Google Shape;121;p27"/>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602"/>
        <p:cNvGrpSpPr/>
        <p:nvPr/>
      </p:nvGrpSpPr>
      <p:grpSpPr>
        <a:xfrm>
          <a:off x="0" y="0"/>
          <a:ext cx="0" cy="0"/>
          <a:chOff x="0" y="0"/>
          <a:chExt cx="0" cy="0"/>
        </a:xfrm>
      </p:grpSpPr>
      <p:pic>
        <p:nvPicPr>
          <p:cNvPr id="603" name="Google Shape;603;p54"/>
          <p:cNvPicPr preferRelativeResize="0"/>
          <p:nvPr/>
        </p:nvPicPr>
        <p:blipFill rotWithShape="1">
          <a:blip r:embed="rId3">
            <a:alphaModFix/>
          </a:blip>
          <a:srcRect l="805" r="3298" b="10825"/>
          <a:stretch/>
        </p:blipFill>
        <p:spPr>
          <a:xfrm>
            <a:off x="0" y="-523725"/>
            <a:ext cx="9144003" cy="5667224"/>
          </a:xfrm>
          <a:prstGeom prst="rect">
            <a:avLst/>
          </a:prstGeom>
          <a:noFill/>
          <a:ln>
            <a:noFill/>
          </a:ln>
        </p:spPr>
      </p:pic>
      <p:sp>
        <p:nvSpPr>
          <p:cNvPr id="604" name="Google Shape;604;p54"/>
          <p:cNvSpPr txBox="1"/>
          <p:nvPr/>
        </p:nvSpPr>
        <p:spPr>
          <a:xfrm>
            <a:off x="8545055" y="4743300"/>
            <a:ext cx="5031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30</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66772"/>
        </a:solidFill>
        <a:effectLst/>
      </p:bgPr>
    </p:bg>
    <p:spTree>
      <p:nvGrpSpPr>
        <p:cNvPr id="1" name="Shape 608"/>
        <p:cNvGrpSpPr/>
        <p:nvPr/>
      </p:nvGrpSpPr>
      <p:grpSpPr>
        <a:xfrm>
          <a:off x="0" y="0"/>
          <a:ext cx="0" cy="0"/>
          <a:chOff x="0" y="0"/>
          <a:chExt cx="0" cy="0"/>
        </a:xfrm>
      </p:grpSpPr>
      <p:sp>
        <p:nvSpPr>
          <p:cNvPr id="609" name="Google Shape;609;p55"/>
          <p:cNvSpPr txBox="1">
            <a:spLocks noGrp="1"/>
          </p:cNvSpPr>
          <p:nvPr>
            <p:ph type="title"/>
          </p:nvPr>
        </p:nvSpPr>
        <p:spPr>
          <a:xfrm>
            <a:off x="3090000" y="2129400"/>
            <a:ext cx="2964000" cy="8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4000" b="1">
                <a:solidFill>
                  <a:schemeClr val="lt1"/>
                </a:solidFill>
              </a:rPr>
              <a:t>Appendix</a:t>
            </a:r>
            <a:endParaRPr sz="5000" b="1">
              <a:solidFill>
                <a:schemeClr val="lt1"/>
              </a:solidFill>
              <a:latin typeface="Helvetica Neue"/>
              <a:ea typeface="Helvetica Neue"/>
              <a:cs typeface="Helvetica Neue"/>
              <a:sym typeface="Helvetica Neue"/>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56"/>
          <p:cNvPicPr preferRelativeResize="0"/>
          <p:nvPr/>
        </p:nvPicPr>
        <p:blipFill>
          <a:blip r:embed="rId3">
            <a:alphaModFix/>
          </a:blip>
          <a:stretch>
            <a:fillRect/>
          </a:stretch>
        </p:blipFill>
        <p:spPr>
          <a:xfrm>
            <a:off x="8378100" y="87201"/>
            <a:ext cx="697475" cy="687725"/>
          </a:xfrm>
          <a:prstGeom prst="rect">
            <a:avLst/>
          </a:prstGeom>
          <a:noFill/>
          <a:ln>
            <a:noFill/>
          </a:ln>
        </p:spPr>
      </p:pic>
      <p:pic>
        <p:nvPicPr>
          <p:cNvPr id="615" name="Google Shape;615;p56"/>
          <p:cNvPicPr preferRelativeResize="0"/>
          <p:nvPr/>
        </p:nvPicPr>
        <p:blipFill rotWithShape="1">
          <a:blip r:embed="rId4">
            <a:alphaModFix/>
          </a:blip>
          <a:srcRect/>
          <a:stretch/>
        </p:blipFill>
        <p:spPr>
          <a:xfrm>
            <a:off x="3225075" y="114300"/>
            <a:ext cx="4967227" cy="4914898"/>
          </a:xfrm>
          <a:prstGeom prst="rect">
            <a:avLst/>
          </a:prstGeom>
          <a:noFill/>
          <a:ln>
            <a:noFill/>
          </a:ln>
        </p:spPr>
      </p:pic>
      <p:sp>
        <p:nvSpPr>
          <p:cNvPr id="616" name="Google Shape;616;p56"/>
          <p:cNvSpPr txBox="1"/>
          <p:nvPr/>
        </p:nvSpPr>
        <p:spPr>
          <a:xfrm>
            <a:off x="457200" y="228600"/>
            <a:ext cx="3898500" cy="95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Deployment Architecture</a:t>
            </a:r>
            <a:endParaRPr sz="2500" b="1"/>
          </a:p>
        </p:txBody>
      </p:sp>
      <p:sp>
        <p:nvSpPr>
          <p:cNvPr id="617" name="Google Shape;617;p56"/>
          <p:cNvSpPr txBox="1"/>
          <p:nvPr/>
        </p:nvSpPr>
        <p:spPr>
          <a:xfrm>
            <a:off x="457200" y="1305825"/>
            <a:ext cx="3194100" cy="10314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en" sz="1100"/>
              <a:t>Cloud Provider: AWS</a:t>
            </a:r>
            <a:endParaRPr sz="1100"/>
          </a:p>
          <a:p>
            <a:pPr marL="0" lvl="0" indent="0" algn="l" rtl="0">
              <a:lnSpc>
                <a:spcPct val="200000"/>
              </a:lnSpc>
              <a:spcBef>
                <a:spcPts val="0"/>
              </a:spcBef>
              <a:spcAft>
                <a:spcPts val="0"/>
              </a:spcAft>
              <a:buNone/>
            </a:pPr>
            <a:r>
              <a:rPr lang="en" sz="1100"/>
              <a:t>Container Orchestration: Kubernetes</a:t>
            </a:r>
            <a:endParaRPr sz="1100"/>
          </a:p>
          <a:p>
            <a:pPr marL="0" lvl="0" indent="0" algn="l" rtl="0">
              <a:lnSpc>
                <a:spcPct val="200000"/>
              </a:lnSpc>
              <a:spcBef>
                <a:spcPts val="0"/>
              </a:spcBef>
              <a:spcAft>
                <a:spcPts val="0"/>
              </a:spcAft>
              <a:buNone/>
            </a:pPr>
            <a:r>
              <a:rPr lang="en" sz="1100"/>
              <a:t>K8S Cluster Management: KOps, Helm</a:t>
            </a:r>
            <a:endParaRPr sz="11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57"/>
          <p:cNvPicPr preferRelativeResize="0"/>
          <p:nvPr/>
        </p:nvPicPr>
        <p:blipFill>
          <a:blip r:embed="rId3">
            <a:alphaModFix/>
          </a:blip>
          <a:stretch>
            <a:fillRect/>
          </a:stretch>
        </p:blipFill>
        <p:spPr>
          <a:xfrm>
            <a:off x="978876" y="-1"/>
            <a:ext cx="6957650" cy="5143501"/>
          </a:xfrm>
          <a:prstGeom prst="rect">
            <a:avLst/>
          </a:prstGeom>
          <a:noFill/>
          <a:ln>
            <a:noFill/>
          </a:ln>
        </p:spPr>
      </p:pic>
      <p:pic>
        <p:nvPicPr>
          <p:cNvPr id="623" name="Google Shape;623;p57"/>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7"/>
        <p:cNvGrpSpPr/>
        <p:nvPr/>
      </p:nvGrpSpPr>
      <p:grpSpPr>
        <a:xfrm>
          <a:off x="0" y="0"/>
          <a:ext cx="0" cy="0"/>
          <a:chOff x="0" y="0"/>
          <a:chExt cx="0" cy="0"/>
        </a:xfrm>
      </p:grpSpPr>
      <p:pic>
        <p:nvPicPr>
          <p:cNvPr id="628" name="Google Shape;628;p58"/>
          <p:cNvPicPr preferRelativeResize="0"/>
          <p:nvPr/>
        </p:nvPicPr>
        <p:blipFill>
          <a:blip r:embed="rId3">
            <a:alphaModFix/>
          </a:blip>
          <a:stretch>
            <a:fillRect/>
          </a:stretch>
        </p:blipFill>
        <p:spPr>
          <a:xfrm>
            <a:off x="457200" y="1019700"/>
            <a:ext cx="6629402" cy="3644876"/>
          </a:xfrm>
          <a:prstGeom prst="rect">
            <a:avLst/>
          </a:prstGeom>
          <a:noFill/>
          <a:ln>
            <a:noFill/>
          </a:ln>
        </p:spPr>
      </p:pic>
      <p:sp>
        <p:nvSpPr>
          <p:cNvPr id="629" name="Google Shape;629;p58"/>
          <p:cNvSpPr txBox="1"/>
          <p:nvPr/>
        </p:nvSpPr>
        <p:spPr>
          <a:xfrm>
            <a:off x="45720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CI/CD Flow</a:t>
            </a:r>
            <a:endParaRPr sz="2500" b="1"/>
          </a:p>
        </p:txBody>
      </p:sp>
      <p:pic>
        <p:nvPicPr>
          <p:cNvPr id="630" name="Google Shape;630;p58"/>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634"/>
        <p:cNvGrpSpPr/>
        <p:nvPr/>
      </p:nvGrpSpPr>
      <p:grpSpPr>
        <a:xfrm>
          <a:off x="0" y="0"/>
          <a:ext cx="0" cy="0"/>
          <a:chOff x="0" y="0"/>
          <a:chExt cx="0" cy="0"/>
        </a:xfrm>
      </p:grpSpPr>
      <p:sp>
        <p:nvSpPr>
          <p:cNvPr id="635" name="Google Shape;635;p59"/>
          <p:cNvSpPr txBox="1"/>
          <p:nvPr/>
        </p:nvSpPr>
        <p:spPr>
          <a:xfrm>
            <a:off x="45505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System Monitoring &amp; Log Management</a:t>
            </a:r>
            <a:endParaRPr sz="2500" b="1"/>
          </a:p>
        </p:txBody>
      </p:sp>
      <p:pic>
        <p:nvPicPr>
          <p:cNvPr id="636" name="Google Shape;636;p59"/>
          <p:cNvPicPr preferRelativeResize="0"/>
          <p:nvPr/>
        </p:nvPicPr>
        <p:blipFill>
          <a:blip r:embed="rId3">
            <a:alphaModFix/>
          </a:blip>
          <a:stretch>
            <a:fillRect/>
          </a:stretch>
        </p:blipFill>
        <p:spPr>
          <a:xfrm>
            <a:off x="455062" y="1039537"/>
            <a:ext cx="6175406" cy="3763144"/>
          </a:xfrm>
          <a:prstGeom prst="rect">
            <a:avLst/>
          </a:prstGeom>
          <a:noFill/>
          <a:ln>
            <a:noFill/>
          </a:ln>
        </p:spPr>
      </p:pic>
      <p:pic>
        <p:nvPicPr>
          <p:cNvPr id="637" name="Google Shape;637;p59"/>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641"/>
        <p:cNvGrpSpPr/>
        <p:nvPr/>
      </p:nvGrpSpPr>
      <p:grpSpPr>
        <a:xfrm>
          <a:off x="0" y="0"/>
          <a:ext cx="0" cy="0"/>
          <a:chOff x="0" y="0"/>
          <a:chExt cx="0" cy="0"/>
        </a:xfrm>
      </p:grpSpPr>
      <p:sp>
        <p:nvSpPr>
          <p:cNvPr id="642" name="Google Shape;642;p60"/>
          <p:cNvSpPr txBox="1"/>
          <p:nvPr/>
        </p:nvSpPr>
        <p:spPr>
          <a:xfrm>
            <a:off x="45720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Kubernetes Cluster Monitoring</a:t>
            </a:r>
            <a:endParaRPr sz="2500" b="1"/>
          </a:p>
        </p:txBody>
      </p:sp>
      <p:pic>
        <p:nvPicPr>
          <p:cNvPr id="643" name="Google Shape;643;p60"/>
          <p:cNvPicPr preferRelativeResize="0"/>
          <p:nvPr/>
        </p:nvPicPr>
        <p:blipFill>
          <a:blip r:embed="rId3">
            <a:alphaModFix/>
          </a:blip>
          <a:stretch>
            <a:fillRect/>
          </a:stretch>
        </p:blipFill>
        <p:spPr>
          <a:xfrm>
            <a:off x="457188" y="912287"/>
            <a:ext cx="6435466" cy="4015895"/>
          </a:xfrm>
          <a:prstGeom prst="rect">
            <a:avLst/>
          </a:prstGeom>
          <a:noFill/>
          <a:ln>
            <a:noFill/>
          </a:ln>
        </p:spPr>
      </p:pic>
      <p:pic>
        <p:nvPicPr>
          <p:cNvPr id="644" name="Google Shape;644;p60"/>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48"/>
        <p:cNvGrpSpPr/>
        <p:nvPr/>
      </p:nvGrpSpPr>
      <p:grpSpPr>
        <a:xfrm>
          <a:off x="0" y="0"/>
          <a:ext cx="0" cy="0"/>
          <a:chOff x="0" y="0"/>
          <a:chExt cx="0" cy="0"/>
        </a:xfrm>
      </p:grpSpPr>
      <p:pic>
        <p:nvPicPr>
          <p:cNvPr id="649" name="Google Shape;649;p61"/>
          <p:cNvPicPr preferRelativeResize="0"/>
          <p:nvPr/>
        </p:nvPicPr>
        <p:blipFill>
          <a:blip r:embed="rId3">
            <a:alphaModFix/>
          </a:blip>
          <a:stretch>
            <a:fillRect/>
          </a:stretch>
        </p:blipFill>
        <p:spPr>
          <a:xfrm>
            <a:off x="2488363" y="922125"/>
            <a:ext cx="4167287" cy="3820975"/>
          </a:xfrm>
          <a:prstGeom prst="rect">
            <a:avLst/>
          </a:prstGeom>
          <a:noFill/>
          <a:ln>
            <a:noFill/>
          </a:ln>
        </p:spPr>
      </p:pic>
      <p:sp>
        <p:nvSpPr>
          <p:cNvPr id="650" name="Google Shape;650;p61"/>
          <p:cNvSpPr txBox="1"/>
          <p:nvPr/>
        </p:nvSpPr>
        <p:spPr>
          <a:xfrm>
            <a:off x="457200" y="228588"/>
            <a:ext cx="73356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Agile Management</a:t>
            </a:r>
            <a:endParaRPr sz="2500" b="1"/>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54"/>
        <p:cNvGrpSpPr/>
        <p:nvPr/>
      </p:nvGrpSpPr>
      <p:grpSpPr>
        <a:xfrm>
          <a:off x="0" y="0"/>
          <a:ext cx="0" cy="0"/>
          <a:chOff x="0" y="0"/>
          <a:chExt cx="0" cy="0"/>
        </a:xfrm>
      </p:grpSpPr>
      <p:pic>
        <p:nvPicPr>
          <p:cNvPr id="655" name="Google Shape;655;p62"/>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656" name="Google Shape;656;p62"/>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Enterprise Working Process</a:t>
            </a:r>
            <a:endParaRPr b="1"/>
          </a:p>
        </p:txBody>
      </p:sp>
      <p:sp>
        <p:nvSpPr>
          <p:cNvPr id="657" name="Google Shape;657;p62"/>
          <p:cNvSpPr txBox="1">
            <a:spLocks noGrp="1"/>
          </p:cNvSpPr>
          <p:nvPr>
            <p:ph type="title"/>
          </p:nvPr>
        </p:nvSpPr>
        <p:spPr>
          <a:xfrm>
            <a:off x="457200" y="7242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Delivery men’s  User Interface</a:t>
            </a:r>
            <a:endParaRPr sz="2020"/>
          </a:p>
        </p:txBody>
      </p:sp>
      <p:pic>
        <p:nvPicPr>
          <p:cNvPr id="658" name="Google Shape;658;p62"/>
          <p:cNvPicPr preferRelativeResize="0"/>
          <p:nvPr/>
        </p:nvPicPr>
        <p:blipFill>
          <a:blip r:embed="rId4">
            <a:alphaModFix/>
          </a:blip>
          <a:stretch>
            <a:fillRect/>
          </a:stretch>
        </p:blipFill>
        <p:spPr>
          <a:xfrm>
            <a:off x="457200" y="1324325"/>
            <a:ext cx="5465400" cy="3632700"/>
          </a:xfrm>
          <a:prstGeom prst="rect">
            <a:avLst/>
          </a:prstGeom>
          <a:noFill/>
          <a:ln>
            <a:noFill/>
          </a:ln>
        </p:spPr>
      </p:pic>
      <p:pic>
        <p:nvPicPr>
          <p:cNvPr id="659" name="Google Shape;659;p62"/>
          <p:cNvPicPr preferRelativeResize="0"/>
          <p:nvPr/>
        </p:nvPicPr>
        <p:blipFill>
          <a:blip r:embed="rId5">
            <a:alphaModFix/>
          </a:blip>
          <a:stretch>
            <a:fillRect/>
          </a:stretch>
        </p:blipFill>
        <p:spPr>
          <a:xfrm>
            <a:off x="7214713" y="60125"/>
            <a:ext cx="1876425" cy="260985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63"/>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Enterprise Working Process</a:t>
            </a:r>
            <a:endParaRPr b="1"/>
          </a:p>
        </p:txBody>
      </p:sp>
      <p:sp>
        <p:nvSpPr>
          <p:cNvPr id="665" name="Google Shape;665;p63"/>
          <p:cNvSpPr txBox="1">
            <a:spLocks noGrp="1"/>
          </p:cNvSpPr>
          <p:nvPr>
            <p:ph type="title"/>
          </p:nvPr>
        </p:nvSpPr>
        <p:spPr>
          <a:xfrm>
            <a:off x="457200" y="7104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Reclothes Employee’s User Interface</a:t>
            </a:r>
            <a:endParaRPr sz="2020"/>
          </a:p>
        </p:txBody>
      </p:sp>
      <p:pic>
        <p:nvPicPr>
          <p:cNvPr id="666" name="Google Shape;666;p63"/>
          <p:cNvPicPr preferRelativeResize="0"/>
          <p:nvPr/>
        </p:nvPicPr>
        <p:blipFill>
          <a:blip r:embed="rId3">
            <a:alphaModFix/>
          </a:blip>
          <a:stretch>
            <a:fillRect/>
          </a:stretch>
        </p:blipFill>
        <p:spPr>
          <a:xfrm>
            <a:off x="457200" y="1354025"/>
            <a:ext cx="6564976" cy="3526325"/>
          </a:xfrm>
          <a:prstGeom prst="rect">
            <a:avLst/>
          </a:prstGeom>
          <a:noFill/>
          <a:ln>
            <a:noFill/>
          </a:ln>
        </p:spPr>
      </p:pic>
      <p:pic>
        <p:nvPicPr>
          <p:cNvPr id="667" name="Google Shape;667;p63"/>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
        <p:cNvGrpSpPr/>
        <p:nvPr/>
      </p:nvGrpSpPr>
      <p:grpSpPr>
        <a:xfrm>
          <a:off x="0" y="0"/>
          <a:ext cx="0" cy="0"/>
          <a:chOff x="0" y="0"/>
          <a:chExt cx="0" cy="0"/>
        </a:xfrm>
      </p:grpSpPr>
      <p:sp>
        <p:nvSpPr>
          <p:cNvPr id="126" name="Google Shape;126;p28"/>
          <p:cNvSpPr txBox="1">
            <a:spLocks noGrp="1"/>
          </p:cNvSpPr>
          <p:nvPr>
            <p:ph type="title"/>
          </p:nvPr>
        </p:nvSpPr>
        <p:spPr>
          <a:xfrm>
            <a:off x="0" y="1699800"/>
            <a:ext cx="3322500" cy="17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Business</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Solution</a:t>
            </a:r>
            <a:endParaRPr sz="5000" b="1">
              <a:solidFill>
                <a:schemeClr val="lt1"/>
              </a:solidFill>
              <a:latin typeface="Helvetica Neue"/>
              <a:ea typeface="Helvetica Neue"/>
              <a:cs typeface="Helvetica Neue"/>
              <a:sym typeface="Helvetica Neue"/>
            </a:endParaRPr>
          </a:p>
        </p:txBody>
      </p:sp>
      <p:sp>
        <p:nvSpPr>
          <p:cNvPr id="127" name="Google Shape;127;p28"/>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rgbClr val="B7B7B7"/>
                </a:solidFill>
              </a:rPr>
              <a:t>4</a:t>
            </a:r>
            <a:endParaRPr>
              <a:solidFill>
                <a:srgbClr val="B7B7B7"/>
              </a:solidFill>
            </a:endParaRPr>
          </a:p>
        </p:txBody>
      </p:sp>
      <p:pic>
        <p:nvPicPr>
          <p:cNvPr id="128" name="Google Shape;128;p28"/>
          <p:cNvPicPr preferRelativeResize="0"/>
          <p:nvPr/>
        </p:nvPicPr>
        <p:blipFill rotWithShape="1">
          <a:blip r:embed="rId3">
            <a:alphaModFix/>
          </a:blip>
          <a:srcRect b="10825"/>
          <a:stretch/>
        </p:blipFill>
        <p:spPr>
          <a:xfrm>
            <a:off x="0" y="-291450"/>
            <a:ext cx="9143849" cy="5434949"/>
          </a:xfrm>
          <a:prstGeom prst="rect">
            <a:avLst/>
          </a:prstGeom>
          <a:noFill/>
          <a:ln>
            <a:noFill/>
          </a:ln>
        </p:spPr>
      </p:pic>
      <p:sp>
        <p:nvSpPr>
          <p:cNvPr id="129" name="Google Shape;129;p28"/>
          <p:cNvSpPr txBox="1">
            <a:spLocks noGrp="1"/>
          </p:cNvSpPr>
          <p:nvPr>
            <p:ph type="title"/>
          </p:nvPr>
        </p:nvSpPr>
        <p:spPr>
          <a:xfrm>
            <a:off x="454375" y="1699800"/>
            <a:ext cx="3322500" cy="1743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Problem</a:t>
            </a:r>
            <a:endParaRPr sz="5000" b="1">
              <a:solidFill>
                <a:schemeClr val="lt1"/>
              </a:solidFill>
              <a:latin typeface="Helvetica Neue"/>
              <a:ea typeface="Helvetica Neue"/>
              <a:cs typeface="Helvetica Neue"/>
              <a:sym typeface="Helvetica Neue"/>
            </a:endParaRPr>
          </a:p>
          <a:p>
            <a:pPr marL="0" lvl="0" indent="0" algn="l" rtl="0">
              <a:spcBef>
                <a:spcPts val="0"/>
              </a:spcBef>
              <a:spcAft>
                <a:spcPts val="0"/>
              </a:spcAft>
              <a:buNone/>
            </a:pPr>
            <a:r>
              <a:rPr lang="en" sz="5000" b="1">
                <a:solidFill>
                  <a:schemeClr val="lt1"/>
                </a:solidFill>
                <a:latin typeface="Helvetica Neue"/>
                <a:ea typeface="Helvetica Neue"/>
                <a:cs typeface="Helvetica Neue"/>
                <a:sym typeface="Helvetica Neue"/>
              </a:rPr>
              <a:t>Statement</a:t>
            </a:r>
            <a:endParaRPr sz="5000" b="1">
              <a:solidFill>
                <a:schemeClr val="lt1"/>
              </a:solidFill>
              <a:latin typeface="Helvetica Neue"/>
              <a:ea typeface="Helvetica Neue"/>
              <a:cs typeface="Helvetica Neue"/>
              <a:sym typeface="Helvetica Neue"/>
            </a:endParaRPr>
          </a:p>
        </p:txBody>
      </p:sp>
      <p:sp>
        <p:nvSpPr>
          <p:cNvPr id="130" name="Google Shape;130;p28"/>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4</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64"/>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Enterprise Working Process</a:t>
            </a:r>
            <a:endParaRPr b="1"/>
          </a:p>
        </p:txBody>
      </p:sp>
      <p:sp>
        <p:nvSpPr>
          <p:cNvPr id="673" name="Google Shape;673;p64"/>
          <p:cNvSpPr txBox="1">
            <a:spLocks noGrp="1"/>
          </p:cNvSpPr>
          <p:nvPr>
            <p:ph type="title"/>
          </p:nvPr>
        </p:nvSpPr>
        <p:spPr>
          <a:xfrm>
            <a:off x="457200" y="7749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Reclothes Employee’s User Interface</a:t>
            </a:r>
            <a:endParaRPr sz="2020"/>
          </a:p>
        </p:txBody>
      </p:sp>
      <p:pic>
        <p:nvPicPr>
          <p:cNvPr id="674" name="Google Shape;674;p64"/>
          <p:cNvPicPr preferRelativeResize="0"/>
          <p:nvPr/>
        </p:nvPicPr>
        <p:blipFill>
          <a:blip r:embed="rId3">
            <a:alphaModFix/>
          </a:blip>
          <a:stretch>
            <a:fillRect/>
          </a:stretch>
        </p:blipFill>
        <p:spPr>
          <a:xfrm>
            <a:off x="457200" y="1401125"/>
            <a:ext cx="6518249" cy="3469725"/>
          </a:xfrm>
          <a:prstGeom prst="rect">
            <a:avLst/>
          </a:prstGeom>
          <a:noFill/>
          <a:ln>
            <a:noFill/>
          </a:ln>
        </p:spPr>
      </p:pic>
      <p:pic>
        <p:nvPicPr>
          <p:cNvPr id="675" name="Google Shape;675;p64"/>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79"/>
        <p:cNvGrpSpPr/>
        <p:nvPr/>
      </p:nvGrpSpPr>
      <p:grpSpPr>
        <a:xfrm>
          <a:off x="0" y="0"/>
          <a:ext cx="0" cy="0"/>
          <a:chOff x="0" y="0"/>
          <a:chExt cx="0" cy="0"/>
        </a:xfrm>
      </p:grpSpPr>
      <p:sp>
        <p:nvSpPr>
          <p:cNvPr id="680" name="Google Shape;680;p65"/>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Enterprise Working Process</a:t>
            </a:r>
            <a:endParaRPr b="1"/>
          </a:p>
        </p:txBody>
      </p:sp>
      <p:sp>
        <p:nvSpPr>
          <p:cNvPr id="681" name="Google Shape;681;p65"/>
          <p:cNvSpPr txBox="1">
            <a:spLocks noGrp="1"/>
          </p:cNvSpPr>
          <p:nvPr>
            <p:ph type="title"/>
          </p:nvPr>
        </p:nvSpPr>
        <p:spPr>
          <a:xfrm>
            <a:off x="457200" y="7749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Reclothes Employee’s User Interface</a:t>
            </a:r>
            <a:endParaRPr sz="2020"/>
          </a:p>
        </p:txBody>
      </p:sp>
      <p:pic>
        <p:nvPicPr>
          <p:cNvPr id="682" name="Google Shape;682;p65"/>
          <p:cNvPicPr preferRelativeResize="0"/>
          <p:nvPr/>
        </p:nvPicPr>
        <p:blipFill>
          <a:blip r:embed="rId3">
            <a:alphaModFix/>
          </a:blip>
          <a:stretch>
            <a:fillRect/>
          </a:stretch>
        </p:blipFill>
        <p:spPr>
          <a:xfrm>
            <a:off x="457188" y="1342851"/>
            <a:ext cx="6598125" cy="3502075"/>
          </a:xfrm>
          <a:prstGeom prst="rect">
            <a:avLst/>
          </a:prstGeom>
          <a:noFill/>
          <a:ln>
            <a:noFill/>
          </a:ln>
        </p:spPr>
      </p:pic>
      <p:pic>
        <p:nvPicPr>
          <p:cNvPr id="683" name="Google Shape;683;p65"/>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87"/>
        <p:cNvGrpSpPr/>
        <p:nvPr/>
      </p:nvGrpSpPr>
      <p:grpSpPr>
        <a:xfrm>
          <a:off x="0" y="0"/>
          <a:ext cx="0" cy="0"/>
          <a:chOff x="0" y="0"/>
          <a:chExt cx="0" cy="0"/>
        </a:xfrm>
      </p:grpSpPr>
      <p:sp>
        <p:nvSpPr>
          <p:cNvPr id="688" name="Google Shape;688;p66"/>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Enterprise Working Process</a:t>
            </a:r>
            <a:endParaRPr b="1"/>
          </a:p>
        </p:txBody>
      </p:sp>
      <p:sp>
        <p:nvSpPr>
          <p:cNvPr id="689" name="Google Shape;689;p66"/>
          <p:cNvSpPr txBox="1">
            <a:spLocks noGrp="1"/>
          </p:cNvSpPr>
          <p:nvPr>
            <p:ph type="title"/>
          </p:nvPr>
        </p:nvSpPr>
        <p:spPr>
          <a:xfrm>
            <a:off x="457200" y="8332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Reclothes Employee’s User Interface</a:t>
            </a:r>
            <a:endParaRPr sz="2020"/>
          </a:p>
        </p:txBody>
      </p:sp>
      <p:pic>
        <p:nvPicPr>
          <p:cNvPr id="690" name="Google Shape;690;p66"/>
          <p:cNvPicPr preferRelativeResize="0"/>
          <p:nvPr/>
        </p:nvPicPr>
        <p:blipFill>
          <a:blip r:embed="rId3">
            <a:alphaModFix/>
          </a:blip>
          <a:stretch>
            <a:fillRect/>
          </a:stretch>
        </p:blipFill>
        <p:spPr>
          <a:xfrm>
            <a:off x="457200" y="1437900"/>
            <a:ext cx="6473225" cy="3445750"/>
          </a:xfrm>
          <a:prstGeom prst="rect">
            <a:avLst/>
          </a:prstGeom>
          <a:noFill/>
          <a:ln>
            <a:noFill/>
          </a:ln>
        </p:spPr>
      </p:pic>
      <p:pic>
        <p:nvPicPr>
          <p:cNvPr id="691" name="Google Shape;691;p66"/>
          <p:cNvPicPr preferRelativeResize="0"/>
          <p:nvPr/>
        </p:nvPicPr>
        <p:blipFill>
          <a:blip r:embed="rId4">
            <a:alphaModFix/>
          </a:blip>
          <a:stretch>
            <a:fillRect/>
          </a:stretch>
        </p:blipFill>
        <p:spPr>
          <a:xfrm>
            <a:off x="8378100" y="87201"/>
            <a:ext cx="697475" cy="6877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5"/>
        <p:cNvGrpSpPr/>
        <p:nvPr/>
      </p:nvGrpSpPr>
      <p:grpSpPr>
        <a:xfrm>
          <a:off x="0" y="0"/>
          <a:ext cx="0" cy="0"/>
          <a:chOff x="0" y="0"/>
          <a:chExt cx="0" cy="0"/>
        </a:xfrm>
      </p:grpSpPr>
      <p:sp>
        <p:nvSpPr>
          <p:cNvPr id="696" name="Google Shape;696;p67"/>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Donating Business Process</a:t>
            </a:r>
            <a:endParaRPr b="1"/>
          </a:p>
        </p:txBody>
      </p:sp>
      <p:pic>
        <p:nvPicPr>
          <p:cNvPr id="697" name="Google Shape;697;p67"/>
          <p:cNvPicPr preferRelativeResize="0"/>
          <p:nvPr/>
        </p:nvPicPr>
        <p:blipFill>
          <a:blip r:embed="rId3">
            <a:alphaModFix/>
          </a:blip>
          <a:stretch>
            <a:fillRect/>
          </a:stretch>
        </p:blipFill>
        <p:spPr>
          <a:xfrm>
            <a:off x="8378100" y="87201"/>
            <a:ext cx="697475" cy="687725"/>
          </a:xfrm>
          <a:prstGeom prst="rect">
            <a:avLst/>
          </a:prstGeom>
          <a:noFill/>
          <a:ln>
            <a:noFill/>
          </a:ln>
        </p:spPr>
      </p:pic>
      <p:pic>
        <p:nvPicPr>
          <p:cNvPr id="698" name="Google Shape;698;p67"/>
          <p:cNvPicPr preferRelativeResize="0"/>
          <p:nvPr/>
        </p:nvPicPr>
        <p:blipFill>
          <a:blip r:embed="rId4">
            <a:alphaModFix/>
          </a:blip>
          <a:stretch>
            <a:fillRect/>
          </a:stretch>
        </p:blipFill>
        <p:spPr>
          <a:xfrm>
            <a:off x="594450" y="774925"/>
            <a:ext cx="7137449" cy="3910251"/>
          </a:xfrm>
          <a:prstGeom prst="rect">
            <a:avLst/>
          </a:prstGeom>
          <a:noFill/>
          <a:ln>
            <a:noFill/>
          </a:ln>
        </p:spPr>
      </p:pic>
      <p:sp>
        <p:nvSpPr>
          <p:cNvPr id="699" name="Google Shape;699;p67"/>
          <p:cNvSpPr txBox="1"/>
          <p:nvPr/>
        </p:nvSpPr>
        <p:spPr>
          <a:xfrm>
            <a:off x="594450" y="4653775"/>
            <a:ext cx="688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Detailed data flow: </a:t>
            </a:r>
            <a:endParaRPr sz="800"/>
          </a:p>
          <a:p>
            <a:pPr marL="0" lvl="0" indent="0" algn="l" rtl="0">
              <a:spcBef>
                <a:spcPts val="0"/>
              </a:spcBef>
              <a:spcAft>
                <a:spcPts val="0"/>
              </a:spcAft>
              <a:buNone/>
            </a:pPr>
            <a:r>
              <a:rPr lang="en" sz="800" u="sng">
                <a:solidFill>
                  <a:schemeClr val="hlink"/>
                </a:solidFill>
                <a:hlinkClick r:id="rId5"/>
              </a:rPr>
              <a:t>https://whimsical.com/forward-donating-process-SU5Dtc5PkMXfbbJujxgSdE</a:t>
            </a:r>
            <a:endParaRPr sz="800"/>
          </a:p>
          <a:p>
            <a:pPr marL="0" lvl="0" indent="0" algn="l" rtl="0">
              <a:spcBef>
                <a:spcPts val="0"/>
              </a:spcBef>
              <a:spcAft>
                <a:spcPts val="0"/>
              </a:spcAft>
              <a:buNone/>
            </a:pPr>
            <a:r>
              <a:rPr lang="en" sz="800" u="sng">
                <a:solidFill>
                  <a:schemeClr val="hlink"/>
                </a:solidFill>
                <a:hlinkClick r:id="rId6"/>
              </a:rPr>
              <a:t>https://whimsical.com/reverse-donating-process-EVte86wNuq3wxBDovCuT3g</a:t>
            </a:r>
            <a:endParaRPr sz="800"/>
          </a:p>
          <a:p>
            <a:pPr marL="0" lvl="0" indent="0" algn="l" rtl="0">
              <a:spcBef>
                <a:spcPts val="0"/>
              </a:spcBef>
              <a:spcAft>
                <a:spcPts val="0"/>
              </a:spcAft>
              <a:buNone/>
            </a:pPr>
            <a:endParaRPr sz="8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03"/>
        <p:cNvGrpSpPr/>
        <p:nvPr/>
      </p:nvGrpSpPr>
      <p:grpSpPr>
        <a:xfrm>
          <a:off x="0" y="0"/>
          <a:ext cx="0" cy="0"/>
          <a:chOff x="0" y="0"/>
          <a:chExt cx="0" cy="0"/>
        </a:xfrm>
      </p:grpSpPr>
      <p:sp>
        <p:nvSpPr>
          <p:cNvPr id="704" name="Google Shape;704;p68"/>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Buying Business Process</a:t>
            </a:r>
            <a:endParaRPr b="1"/>
          </a:p>
        </p:txBody>
      </p:sp>
      <p:pic>
        <p:nvPicPr>
          <p:cNvPr id="705" name="Google Shape;705;p68"/>
          <p:cNvPicPr preferRelativeResize="0"/>
          <p:nvPr/>
        </p:nvPicPr>
        <p:blipFill>
          <a:blip r:embed="rId3">
            <a:alphaModFix/>
          </a:blip>
          <a:stretch>
            <a:fillRect/>
          </a:stretch>
        </p:blipFill>
        <p:spPr>
          <a:xfrm>
            <a:off x="8378100" y="87201"/>
            <a:ext cx="697475" cy="687725"/>
          </a:xfrm>
          <a:prstGeom prst="rect">
            <a:avLst/>
          </a:prstGeom>
          <a:noFill/>
          <a:ln>
            <a:noFill/>
          </a:ln>
        </p:spPr>
      </p:pic>
      <p:pic>
        <p:nvPicPr>
          <p:cNvPr id="706" name="Google Shape;706;p68"/>
          <p:cNvPicPr preferRelativeResize="0"/>
          <p:nvPr/>
        </p:nvPicPr>
        <p:blipFill>
          <a:blip r:embed="rId4">
            <a:alphaModFix/>
          </a:blip>
          <a:stretch>
            <a:fillRect/>
          </a:stretch>
        </p:blipFill>
        <p:spPr>
          <a:xfrm>
            <a:off x="457200" y="1071825"/>
            <a:ext cx="8520602" cy="3444855"/>
          </a:xfrm>
          <a:prstGeom prst="rect">
            <a:avLst/>
          </a:prstGeom>
          <a:noFill/>
          <a:ln>
            <a:noFill/>
          </a:ln>
        </p:spPr>
      </p:pic>
      <p:sp>
        <p:nvSpPr>
          <p:cNvPr id="707" name="Google Shape;707;p68"/>
          <p:cNvSpPr txBox="1"/>
          <p:nvPr/>
        </p:nvSpPr>
        <p:spPr>
          <a:xfrm>
            <a:off x="594450" y="4653775"/>
            <a:ext cx="68856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800"/>
              <a:t>Detailed data flow: </a:t>
            </a:r>
            <a:endParaRPr sz="800"/>
          </a:p>
          <a:p>
            <a:pPr marL="0" lvl="0" indent="0" algn="l" rtl="0">
              <a:spcBef>
                <a:spcPts val="0"/>
              </a:spcBef>
              <a:spcAft>
                <a:spcPts val="0"/>
              </a:spcAft>
              <a:buNone/>
            </a:pPr>
            <a:r>
              <a:rPr lang="en" sz="800" u="sng">
                <a:solidFill>
                  <a:schemeClr val="hlink"/>
                </a:solidFill>
                <a:hlinkClick r:id="rId5"/>
              </a:rPr>
              <a:t>https://whimsical.com/forward-buying-process-P8F4aQuzRK7AXVAbqQwjr6</a:t>
            </a:r>
            <a:endParaRPr sz="800"/>
          </a:p>
          <a:p>
            <a:pPr marL="0" lvl="0" indent="0" algn="l" rtl="0">
              <a:spcBef>
                <a:spcPts val="0"/>
              </a:spcBef>
              <a:spcAft>
                <a:spcPts val="0"/>
              </a:spcAft>
              <a:buNone/>
            </a:pPr>
            <a:r>
              <a:rPr lang="en" sz="800" u="sng">
                <a:solidFill>
                  <a:schemeClr val="hlink"/>
                </a:solidFill>
                <a:hlinkClick r:id="rId6"/>
              </a:rPr>
              <a:t>https://whimsical.com/reverse-buying-process-QUki2uYF7AYrz9yFLQzFgQ</a:t>
            </a:r>
            <a:endParaRPr sz="800"/>
          </a:p>
          <a:p>
            <a:pPr marL="0" lvl="0" indent="0" algn="l" rtl="0">
              <a:spcBef>
                <a:spcPts val="0"/>
              </a:spcBef>
              <a:spcAft>
                <a:spcPts val="0"/>
              </a:spcAft>
              <a:buNone/>
            </a:pPr>
            <a:endParaRPr sz="8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11"/>
        <p:cNvGrpSpPr/>
        <p:nvPr/>
      </p:nvGrpSpPr>
      <p:grpSpPr>
        <a:xfrm>
          <a:off x="0" y="0"/>
          <a:ext cx="0" cy="0"/>
          <a:chOff x="0" y="0"/>
          <a:chExt cx="0" cy="0"/>
        </a:xfrm>
      </p:grpSpPr>
      <p:pic>
        <p:nvPicPr>
          <p:cNvPr id="712" name="Google Shape;712;p69"/>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713" name="Google Shape;713;p69"/>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Marketplace Working Process</a:t>
            </a:r>
            <a:endParaRPr b="1"/>
          </a:p>
        </p:txBody>
      </p:sp>
      <p:sp>
        <p:nvSpPr>
          <p:cNvPr id="714" name="Google Shape;714;p69"/>
          <p:cNvSpPr txBox="1">
            <a:spLocks noGrp="1"/>
          </p:cNvSpPr>
          <p:nvPr>
            <p:ph type="title"/>
          </p:nvPr>
        </p:nvSpPr>
        <p:spPr>
          <a:xfrm>
            <a:off x="457200" y="80130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a:t>Buyer’s User Interface</a:t>
            </a:r>
            <a:endParaRPr sz="2020"/>
          </a:p>
        </p:txBody>
      </p:sp>
      <p:pic>
        <p:nvPicPr>
          <p:cNvPr id="715" name="Google Shape;715;p69"/>
          <p:cNvPicPr preferRelativeResize="0"/>
          <p:nvPr/>
        </p:nvPicPr>
        <p:blipFill>
          <a:blip r:embed="rId4">
            <a:alphaModFix/>
          </a:blip>
          <a:stretch>
            <a:fillRect/>
          </a:stretch>
        </p:blipFill>
        <p:spPr>
          <a:xfrm>
            <a:off x="7379213" y="0"/>
            <a:ext cx="1764792" cy="2470709"/>
          </a:xfrm>
          <a:prstGeom prst="rect">
            <a:avLst/>
          </a:prstGeom>
          <a:noFill/>
          <a:ln>
            <a:noFill/>
          </a:ln>
        </p:spPr>
      </p:pic>
      <p:pic>
        <p:nvPicPr>
          <p:cNvPr id="716" name="Google Shape;716;p69"/>
          <p:cNvPicPr preferRelativeResize="0"/>
          <p:nvPr/>
        </p:nvPicPr>
        <p:blipFill>
          <a:blip r:embed="rId5">
            <a:alphaModFix/>
          </a:blip>
          <a:stretch>
            <a:fillRect/>
          </a:stretch>
        </p:blipFill>
        <p:spPr>
          <a:xfrm>
            <a:off x="0" y="1829750"/>
            <a:ext cx="9143999" cy="310896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66772"/>
        </a:solidFill>
        <a:effectLst/>
      </p:bgPr>
    </p:bg>
    <p:spTree>
      <p:nvGrpSpPr>
        <p:cNvPr id="1" name="Shape 720"/>
        <p:cNvGrpSpPr/>
        <p:nvPr/>
      </p:nvGrpSpPr>
      <p:grpSpPr>
        <a:xfrm>
          <a:off x="0" y="0"/>
          <a:ext cx="0" cy="0"/>
          <a:chOff x="0" y="0"/>
          <a:chExt cx="0" cy="0"/>
        </a:xfrm>
      </p:grpSpPr>
      <p:sp>
        <p:nvSpPr>
          <p:cNvPr id="721" name="Google Shape;721;p70"/>
          <p:cNvSpPr txBox="1">
            <a:spLocks noGrp="1"/>
          </p:cNvSpPr>
          <p:nvPr>
            <p:ph type="title"/>
          </p:nvPr>
        </p:nvSpPr>
        <p:spPr>
          <a:xfrm>
            <a:off x="3090000" y="2129400"/>
            <a:ext cx="2964000" cy="8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5000" b="1">
                <a:solidFill>
                  <a:schemeClr val="lt1"/>
                </a:solidFill>
                <a:latin typeface="Helvetica Neue"/>
                <a:ea typeface="Helvetica Neue"/>
                <a:cs typeface="Helvetica Neue"/>
                <a:sym typeface="Helvetica Neue"/>
              </a:rPr>
              <a:t>Q&amp;A</a:t>
            </a:r>
            <a:endParaRPr sz="5000" b="1">
              <a:solidFill>
                <a:schemeClr val="l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9"/>
          <p:cNvSpPr txBox="1"/>
          <p:nvPr/>
        </p:nvSpPr>
        <p:spPr>
          <a:xfrm>
            <a:off x="457200" y="228600"/>
            <a:ext cx="6979200" cy="569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500" b="1"/>
              <a:t>Problem Statement</a:t>
            </a:r>
            <a:endParaRPr sz="2500" b="1"/>
          </a:p>
        </p:txBody>
      </p:sp>
      <p:grpSp>
        <p:nvGrpSpPr>
          <p:cNvPr id="136" name="Google Shape;136;p29"/>
          <p:cNvGrpSpPr/>
          <p:nvPr/>
        </p:nvGrpSpPr>
        <p:grpSpPr>
          <a:xfrm>
            <a:off x="1393425" y="2016075"/>
            <a:ext cx="646550" cy="749400"/>
            <a:chOff x="1124250" y="2202200"/>
            <a:chExt cx="646550" cy="749400"/>
          </a:xfrm>
        </p:grpSpPr>
        <p:pic>
          <p:nvPicPr>
            <p:cNvPr id="137" name="Google Shape;137;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38" name="Google Shape;138;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39" name="Google Shape;139;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40" name="Google Shape;140;p29"/>
            <p:cNvPicPr preferRelativeResize="0"/>
            <p:nvPr/>
          </p:nvPicPr>
          <p:blipFill>
            <a:blip r:embed="rId3">
              <a:alphaModFix/>
            </a:blip>
            <a:stretch>
              <a:fillRect/>
            </a:stretch>
          </p:blipFill>
          <p:spPr>
            <a:xfrm>
              <a:off x="1447525" y="2202200"/>
              <a:ext cx="323275" cy="374700"/>
            </a:xfrm>
            <a:prstGeom prst="rect">
              <a:avLst/>
            </a:prstGeom>
            <a:noFill/>
            <a:ln>
              <a:noFill/>
            </a:ln>
          </p:spPr>
        </p:pic>
      </p:grpSp>
      <p:cxnSp>
        <p:nvCxnSpPr>
          <p:cNvPr id="141" name="Google Shape;141;p29"/>
          <p:cNvCxnSpPr/>
          <p:nvPr/>
        </p:nvCxnSpPr>
        <p:spPr>
          <a:xfrm rot="10800000" flipH="1">
            <a:off x="3482650" y="1803125"/>
            <a:ext cx="3326100" cy="1065300"/>
          </a:xfrm>
          <a:prstGeom prst="straightConnector1">
            <a:avLst/>
          </a:prstGeom>
          <a:noFill/>
          <a:ln w="9525" cap="flat" cmpd="sng">
            <a:solidFill>
              <a:schemeClr val="dk2"/>
            </a:solidFill>
            <a:prstDash val="solid"/>
            <a:round/>
            <a:headEnd type="none" w="med" len="med"/>
            <a:tailEnd type="triangle" w="med" len="med"/>
          </a:ln>
        </p:spPr>
      </p:cxnSp>
      <p:cxnSp>
        <p:nvCxnSpPr>
          <p:cNvPr id="142" name="Google Shape;142;p29"/>
          <p:cNvCxnSpPr/>
          <p:nvPr/>
        </p:nvCxnSpPr>
        <p:spPr>
          <a:xfrm rot="10800000" flipH="1">
            <a:off x="3482650" y="1803125"/>
            <a:ext cx="3326100" cy="1065300"/>
          </a:xfrm>
          <a:prstGeom prst="straightConnector1">
            <a:avLst/>
          </a:prstGeom>
          <a:noFill/>
          <a:ln w="76200" cap="flat" cmpd="sng">
            <a:solidFill>
              <a:schemeClr val="dk2"/>
            </a:solidFill>
            <a:prstDash val="solid"/>
            <a:round/>
            <a:headEnd type="none" w="med" len="med"/>
            <a:tailEnd type="triangle" w="med" len="med"/>
          </a:ln>
        </p:spPr>
      </p:cxnSp>
      <p:cxnSp>
        <p:nvCxnSpPr>
          <p:cNvPr id="143" name="Google Shape;143;p29"/>
          <p:cNvCxnSpPr/>
          <p:nvPr/>
        </p:nvCxnSpPr>
        <p:spPr>
          <a:xfrm>
            <a:off x="3492175" y="2877900"/>
            <a:ext cx="3391500" cy="908700"/>
          </a:xfrm>
          <a:prstGeom prst="straightConnector1">
            <a:avLst/>
          </a:prstGeom>
          <a:noFill/>
          <a:ln w="38100" cap="flat" cmpd="sng">
            <a:solidFill>
              <a:schemeClr val="dk2"/>
            </a:solidFill>
            <a:prstDash val="solid"/>
            <a:round/>
            <a:headEnd type="none" w="med" len="med"/>
            <a:tailEnd type="triangle" w="med" len="med"/>
          </a:ln>
        </p:spPr>
      </p:cxnSp>
      <p:pic>
        <p:nvPicPr>
          <p:cNvPr id="144" name="Google Shape;144;p29"/>
          <p:cNvPicPr preferRelativeResize="0"/>
          <p:nvPr/>
        </p:nvPicPr>
        <p:blipFill>
          <a:blip r:embed="rId4">
            <a:alphaModFix/>
          </a:blip>
          <a:stretch>
            <a:fillRect/>
          </a:stretch>
        </p:blipFill>
        <p:spPr>
          <a:xfrm>
            <a:off x="6942400" y="1425975"/>
            <a:ext cx="820650" cy="820650"/>
          </a:xfrm>
          <a:prstGeom prst="rect">
            <a:avLst/>
          </a:prstGeom>
          <a:noFill/>
          <a:ln>
            <a:noFill/>
          </a:ln>
        </p:spPr>
      </p:pic>
      <p:pic>
        <p:nvPicPr>
          <p:cNvPr id="145" name="Google Shape;145;p29"/>
          <p:cNvPicPr preferRelativeResize="0"/>
          <p:nvPr/>
        </p:nvPicPr>
        <p:blipFill>
          <a:blip r:embed="rId5">
            <a:alphaModFix/>
          </a:blip>
          <a:stretch>
            <a:fillRect/>
          </a:stretch>
        </p:blipFill>
        <p:spPr>
          <a:xfrm>
            <a:off x="7101625" y="3395625"/>
            <a:ext cx="820650" cy="820650"/>
          </a:xfrm>
          <a:prstGeom prst="rect">
            <a:avLst/>
          </a:prstGeom>
          <a:noFill/>
          <a:ln>
            <a:noFill/>
          </a:ln>
        </p:spPr>
      </p:pic>
      <p:grpSp>
        <p:nvGrpSpPr>
          <p:cNvPr id="146" name="Google Shape;146;p29"/>
          <p:cNvGrpSpPr/>
          <p:nvPr/>
        </p:nvGrpSpPr>
        <p:grpSpPr>
          <a:xfrm>
            <a:off x="2039975" y="2016075"/>
            <a:ext cx="646550" cy="749400"/>
            <a:chOff x="1124250" y="2202200"/>
            <a:chExt cx="646550" cy="749400"/>
          </a:xfrm>
        </p:grpSpPr>
        <p:pic>
          <p:nvPicPr>
            <p:cNvPr id="147" name="Google Shape;147;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48" name="Google Shape;148;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49" name="Google Shape;149;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50" name="Google Shape;150;p29"/>
            <p:cNvPicPr preferRelativeResize="0"/>
            <p:nvPr/>
          </p:nvPicPr>
          <p:blipFill>
            <a:blip r:embed="rId3">
              <a:alphaModFix/>
            </a:blip>
            <a:stretch>
              <a:fillRect/>
            </a:stretch>
          </p:blipFill>
          <p:spPr>
            <a:xfrm>
              <a:off x="1447525" y="2202200"/>
              <a:ext cx="323275" cy="374700"/>
            </a:xfrm>
            <a:prstGeom prst="rect">
              <a:avLst/>
            </a:prstGeom>
            <a:noFill/>
            <a:ln>
              <a:noFill/>
            </a:ln>
          </p:spPr>
        </p:pic>
      </p:grpSp>
      <p:grpSp>
        <p:nvGrpSpPr>
          <p:cNvPr id="151" name="Google Shape;151;p29"/>
          <p:cNvGrpSpPr/>
          <p:nvPr/>
        </p:nvGrpSpPr>
        <p:grpSpPr>
          <a:xfrm>
            <a:off x="1393425" y="2765475"/>
            <a:ext cx="646550" cy="749400"/>
            <a:chOff x="1124250" y="2202200"/>
            <a:chExt cx="646550" cy="749400"/>
          </a:xfrm>
        </p:grpSpPr>
        <p:pic>
          <p:nvPicPr>
            <p:cNvPr id="152" name="Google Shape;152;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53" name="Google Shape;153;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54" name="Google Shape;154;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55" name="Google Shape;155;p29"/>
            <p:cNvPicPr preferRelativeResize="0"/>
            <p:nvPr/>
          </p:nvPicPr>
          <p:blipFill>
            <a:blip r:embed="rId3">
              <a:alphaModFix/>
            </a:blip>
            <a:stretch>
              <a:fillRect/>
            </a:stretch>
          </p:blipFill>
          <p:spPr>
            <a:xfrm>
              <a:off x="1447525" y="2202200"/>
              <a:ext cx="323275" cy="374700"/>
            </a:xfrm>
            <a:prstGeom prst="rect">
              <a:avLst/>
            </a:prstGeom>
            <a:noFill/>
            <a:ln>
              <a:noFill/>
            </a:ln>
          </p:spPr>
        </p:pic>
      </p:grpSp>
      <p:grpSp>
        <p:nvGrpSpPr>
          <p:cNvPr id="156" name="Google Shape;156;p29"/>
          <p:cNvGrpSpPr/>
          <p:nvPr/>
        </p:nvGrpSpPr>
        <p:grpSpPr>
          <a:xfrm>
            <a:off x="2039975" y="2765475"/>
            <a:ext cx="646550" cy="749400"/>
            <a:chOff x="1124250" y="2202200"/>
            <a:chExt cx="646550" cy="749400"/>
          </a:xfrm>
        </p:grpSpPr>
        <p:pic>
          <p:nvPicPr>
            <p:cNvPr id="157" name="Google Shape;157;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58" name="Google Shape;158;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59" name="Google Shape;159;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60" name="Google Shape;160;p29"/>
            <p:cNvPicPr preferRelativeResize="0"/>
            <p:nvPr/>
          </p:nvPicPr>
          <p:blipFill>
            <a:blip r:embed="rId3">
              <a:alphaModFix/>
            </a:blip>
            <a:stretch>
              <a:fillRect/>
            </a:stretch>
          </p:blipFill>
          <p:spPr>
            <a:xfrm>
              <a:off x="1447525" y="2202200"/>
              <a:ext cx="323275" cy="374700"/>
            </a:xfrm>
            <a:prstGeom prst="rect">
              <a:avLst/>
            </a:prstGeom>
            <a:noFill/>
            <a:ln>
              <a:noFill/>
            </a:ln>
          </p:spPr>
        </p:pic>
      </p:grpSp>
      <p:grpSp>
        <p:nvGrpSpPr>
          <p:cNvPr id="161" name="Google Shape;161;p29"/>
          <p:cNvGrpSpPr/>
          <p:nvPr/>
        </p:nvGrpSpPr>
        <p:grpSpPr>
          <a:xfrm>
            <a:off x="2702450" y="2016075"/>
            <a:ext cx="646550" cy="749400"/>
            <a:chOff x="1124250" y="2202200"/>
            <a:chExt cx="646550" cy="749400"/>
          </a:xfrm>
        </p:grpSpPr>
        <p:pic>
          <p:nvPicPr>
            <p:cNvPr id="162" name="Google Shape;162;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63" name="Google Shape;163;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64" name="Google Shape;164;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65" name="Google Shape;165;p29"/>
            <p:cNvPicPr preferRelativeResize="0"/>
            <p:nvPr/>
          </p:nvPicPr>
          <p:blipFill>
            <a:blip r:embed="rId3">
              <a:alphaModFix/>
            </a:blip>
            <a:stretch>
              <a:fillRect/>
            </a:stretch>
          </p:blipFill>
          <p:spPr>
            <a:xfrm>
              <a:off x="1447525" y="2202200"/>
              <a:ext cx="323275" cy="374700"/>
            </a:xfrm>
            <a:prstGeom prst="rect">
              <a:avLst/>
            </a:prstGeom>
            <a:noFill/>
            <a:ln>
              <a:noFill/>
            </a:ln>
          </p:spPr>
        </p:pic>
      </p:grpSp>
      <p:grpSp>
        <p:nvGrpSpPr>
          <p:cNvPr id="166" name="Google Shape;166;p29"/>
          <p:cNvGrpSpPr/>
          <p:nvPr/>
        </p:nvGrpSpPr>
        <p:grpSpPr>
          <a:xfrm>
            <a:off x="2702450" y="2765475"/>
            <a:ext cx="646550" cy="749400"/>
            <a:chOff x="1124250" y="2202200"/>
            <a:chExt cx="646550" cy="749400"/>
          </a:xfrm>
        </p:grpSpPr>
        <p:pic>
          <p:nvPicPr>
            <p:cNvPr id="167" name="Google Shape;167;p29"/>
            <p:cNvPicPr preferRelativeResize="0"/>
            <p:nvPr/>
          </p:nvPicPr>
          <p:blipFill>
            <a:blip r:embed="rId3">
              <a:alphaModFix/>
            </a:blip>
            <a:stretch>
              <a:fillRect/>
            </a:stretch>
          </p:blipFill>
          <p:spPr>
            <a:xfrm>
              <a:off x="1124250" y="2202200"/>
              <a:ext cx="323275" cy="374700"/>
            </a:xfrm>
            <a:prstGeom prst="rect">
              <a:avLst/>
            </a:prstGeom>
            <a:noFill/>
            <a:ln>
              <a:noFill/>
            </a:ln>
          </p:spPr>
        </p:pic>
        <p:pic>
          <p:nvPicPr>
            <p:cNvPr id="168" name="Google Shape;168;p29"/>
            <p:cNvPicPr preferRelativeResize="0"/>
            <p:nvPr/>
          </p:nvPicPr>
          <p:blipFill>
            <a:blip r:embed="rId3">
              <a:alphaModFix/>
            </a:blip>
            <a:stretch>
              <a:fillRect/>
            </a:stretch>
          </p:blipFill>
          <p:spPr>
            <a:xfrm>
              <a:off x="1124250" y="2576900"/>
              <a:ext cx="323275" cy="374700"/>
            </a:xfrm>
            <a:prstGeom prst="rect">
              <a:avLst/>
            </a:prstGeom>
            <a:noFill/>
            <a:ln>
              <a:noFill/>
            </a:ln>
          </p:spPr>
        </p:pic>
        <p:pic>
          <p:nvPicPr>
            <p:cNvPr id="169" name="Google Shape;169;p29"/>
            <p:cNvPicPr preferRelativeResize="0"/>
            <p:nvPr/>
          </p:nvPicPr>
          <p:blipFill>
            <a:blip r:embed="rId3">
              <a:alphaModFix/>
            </a:blip>
            <a:stretch>
              <a:fillRect/>
            </a:stretch>
          </p:blipFill>
          <p:spPr>
            <a:xfrm>
              <a:off x="1447525" y="2576900"/>
              <a:ext cx="323275" cy="374700"/>
            </a:xfrm>
            <a:prstGeom prst="rect">
              <a:avLst/>
            </a:prstGeom>
            <a:noFill/>
            <a:ln>
              <a:noFill/>
            </a:ln>
          </p:spPr>
        </p:pic>
        <p:pic>
          <p:nvPicPr>
            <p:cNvPr id="170" name="Google Shape;170;p29"/>
            <p:cNvPicPr preferRelativeResize="0"/>
            <p:nvPr/>
          </p:nvPicPr>
          <p:blipFill>
            <a:blip r:embed="rId3">
              <a:alphaModFix/>
            </a:blip>
            <a:stretch>
              <a:fillRect/>
            </a:stretch>
          </p:blipFill>
          <p:spPr>
            <a:xfrm>
              <a:off x="1447525" y="2202200"/>
              <a:ext cx="323275" cy="374700"/>
            </a:xfrm>
            <a:prstGeom prst="rect">
              <a:avLst/>
            </a:prstGeom>
            <a:noFill/>
            <a:ln>
              <a:noFill/>
            </a:ln>
          </p:spPr>
        </p:pic>
      </p:grpSp>
      <p:sp>
        <p:nvSpPr>
          <p:cNvPr id="171" name="Google Shape;171;p29"/>
          <p:cNvSpPr txBox="1"/>
          <p:nvPr/>
        </p:nvSpPr>
        <p:spPr>
          <a:xfrm>
            <a:off x="457200" y="727600"/>
            <a:ext cx="70641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000"/>
              <a:t>US produces over 17 million tons of textile waste every year.</a:t>
            </a:r>
            <a:endParaRPr sz="2000"/>
          </a:p>
        </p:txBody>
      </p:sp>
      <p:sp>
        <p:nvSpPr>
          <p:cNvPr id="172" name="Google Shape;172;p29"/>
          <p:cNvSpPr txBox="1"/>
          <p:nvPr/>
        </p:nvSpPr>
        <p:spPr>
          <a:xfrm rot="-1122366">
            <a:off x="4396095" y="1665268"/>
            <a:ext cx="1583655" cy="554038"/>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2400" b="1"/>
              <a:t>&gt; 50 %</a:t>
            </a:r>
            <a:endParaRPr sz="2400" b="1"/>
          </a:p>
        </p:txBody>
      </p:sp>
      <p:sp>
        <p:nvSpPr>
          <p:cNvPr id="173" name="Google Shape;173;p29"/>
          <p:cNvSpPr txBox="1"/>
          <p:nvPr/>
        </p:nvSpPr>
        <p:spPr>
          <a:xfrm>
            <a:off x="8066675" y="1658700"/>
            <a:ext cx="539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sp>
        <p:nvSpPr>
          <p:cNvPr id="174" name="Google Shape;174;p29"/>
          <p:cNvSpPr txBox="1"/>
          <p:nvPr/>
        </p:nvSpPr>
        <p:spPr>
          <a:xfrm>
            <a:off x="79600" y="4714225"/>
            <a:ext cx="81510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900"/>
              <a:t>Reference: </a:t>
            </a:r>
            <a:r>
              <a:rPr lang="en" sz="900" i="1">
                <a:solidFill>
                  <a:schemeClr val="dk1"/>
                </a:solidFill>
              </a:rPr>
              <a:t>Textile &amp; Fashion Waste Statistics: Facts about clothing in landfills</a:t>
            </a:r>
            <a:r>
              <a:rPr lang="en" sz="900">
                <a:solidFill>
                  <a:schemeClr val="dk1"/>
                </a:solidFill>
              </a:rPr>
              <a:t>. Eco Friendly Habits. (2022, March 25). Retrieved May 8, 2022, from https://www.ecofriendlyhabits.com/textile-and-fashion-waste-statistics/ </a:t>
            </a:r>
            <a:endParaRPr sz="900">
              <a:solidFill>
                <a:schemeClr val="dk1"/>
              </a:solidFill>
            </a:endParaRPr>
          </a:p>
          <a:p>
            <a:pPr marL="0" lvl="0" indent="0" algn="l" rtl="0">
              <a:spcBef>
                <a:spcPts val="0"/>
              </a:spcBef>
              <a:spcAft>
                <a:spcPts val="0"/>
              </a:spcAft>
              <a:buNone/>
            </a:pPr>
            <a:endParaRPr sz="1000"/>
          </a:p>
        </p:txBody>
      </p:sp>
      <p:pic>
        <p:nvPicPr>
          <p:cNvPr id="175" name="Google Shape;175;p29"/>
          <p:cNvPicPr preferRelativeResize="0"/>
          <p:nvPr/>
        </p:nvPicPr>
        <p:blipFill>
          <a:blip r:embed="rId6">
            <a:alphaModFix/>
          </a:blip>
          <a:stretch>
            <a:fillRect/>
          </a:stretch>
        </p:blipFill>
        <p:spPr>
          <a:xfrm>
            <a:off x="8378100" y="87201"/>
            <a:ext cx="697475" cy="687725"/>
          </a:xfrm>
          <a:prstGeom prst="rect">
            <a:avLst/>
          </a:prstGeom>
          <a:noFill/>
          <a:ln>
            <a:noFill/>
          </a:ln>
        </p:spPr>
      </p:pic>
      <p:sp>
        <p:nvSpPr>
          <p:cNvPr id="176" name="Google Shape;176;p29"/>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5</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0"/>
        <p:cNvGrpSpPr/>
        <p:nvPr/>
      </p:nvGrpSpPr>
      <p:grpSpPr>
        <a:xfrm>
          <a:off x="0" y="0"/>
          <a:ext cx="0" cy="0"/>
          <a:chOff x="0" y="0"/>
          <a:chExt cx="0" cy="0"/>
        </a:xfrm>
      </p:grpSpPr>
      <p:sp>
        <p:nvSpPr>
          <p:cNvPr id="181" name="Google Shape;181;p30"/>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Problem Statement</a:t>
            </a:r>
            <a:endParaRPr b="1"/>
          </a:p>
        </p:txBody>
      </p:sp>
      <p:pic>
        <p:nvPicPr>
          <p:cNvPr id="182" name="Google Shape;182;p30"/>
          <p:cNvPicPr preferRelativeResize="0"/>
          <p:nvPr/>
        </p:nvPicPr>
        <p:blipFill>
          <a:blip r:embed="rId3">
            <a:alphaModFix/>
          </a:blip>
          <a:stretch>
            <a:fillRect/>
          </a:stretch>
        </p:blipFill>
        <p:spPr>
          <a:xfrm>
            <a:off x="3652075" y="591075"/>
            <a:ext cx="1107400" cy="1107400"/>
          </a:xfrm>
          <a:prstGeom prst="rect">
            <a:avLst/>
          </a:prstGeom>
          <a:noFill/>
          <a:ln>
            <a:noFill/>
          </a:ln>
        </p:spPr>
      </p:pic>
      <p:pic>
        <p:nvPicPr>
          <p:cNvPr id="183" name="Google Shape;183;p30"/>
          <p:cNvPicPr preferRelativeResize="0"/>
          <p:nvPr/>
        </p:nvPicPr>
        <p:blipFill rotWithShape="1">
          <a:blip r:embed="rId4">
            <a:alphaModFix/>
          </a:blip>
          <a:srcRect l="28595" r="28659"/>
          <a:stretch/>
        </p:blipFill>
        <p:spPr>
          <a:xfrm>
            <a:off x="562225" y="2642177"/>
            <a:ext cx="1107398" cy="1457303"/>
          </a:xfrm>
          <a:prstGeom prst="rect">
            <a:avLst/>
          </a:prstGeom>
          <a:noFill/>
          <a:ln>
            <a:noFill/>
          </a:ln>
        </p:spPr>
      </p:pic>
      <p:sp>
        <p:nvSpPr>
          <p:cNvPr id="184" name="Google Shape;184;p30"/>
          <p:cNvSpPr txBox="1"/>
          <p:nvPr/>
        </p:nvSpPr>
        <p:spPr>
          <a:xfrm>
            <a:off x="562225"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Offline second hand Stores</a:t>
            </a:r>
            <a:endParaRPr sz="1800"/>
          </a:p>
        </p:txBody>
      </p:sp>
      <p:pic>
        <p:nvPicPr>
          <p:cNvPr id="185" name="Google Shape;185;p30"/>
          <p:cNvPicPr preferRelativeResize="0"/>
          <p:nvPr/>
        </p:nvPicPr>
        <p:blipFill>
          <a:blip r:embed="rId5">
            <a:alphaModFix/>
          </a:blip>
          <a:stretch>
            <a:fillRect/>
          </a:stretch>
        </p:blipFill>
        <p:spPr>
          <a:xfrm>
            <a:off x="1714662" y="2587300"/>
            <a:ext cx="707325" cy="707325"/>
          </a:xfrm>
          <a:prstGeom prst="rect">
            <a:avLst/>
          </a:prstGeom>
          <a:noFill/>
          <a:ln>
            <a:noFill/>
          </a:ln>
        </p:spPr>
      </p:pic>
      <p:pic>
        <p:nvPicPr>
          <p:cNvPr id="186" name="Google Shape;186;p30"/>
          <p:cNvPicPr preferRelativeResize="0"/>
          <p:nvPr/>
        </p:nvPicPr>
        <p:blipFill>
          <a:blip r:embed="rId5">
            <a:alphaModFix/>
          </a:blip>
          <a:stretch>
            <a:fillRect/>
          </a:stretch>
        </p:blipFill>
        <p:spPr>
          <a:xfrm>
            <a:off x="1714662" y="3294625"/>
            <a:ext cx="707325" cy="707325"/>
          </a:xfrm>
          <a:prstGeom prst="rect">
            <a:avLst/>
          </a:prstGeom>
          <a:noFill/>
          <a:ln>
            <a:noFill/>
          </a:ln>
        </p:spPr>
      </p:pic>
      <p:pic>
        <p:nvPicPr>
          <p:cNvPr id="187" name="Google Shape;187;p30"/>
          <p:cNvPicPr preferRelativeResize="0"/>
          <p:nvPr/>
        </p:nvPicPr>
        <p:blipFill>
          <a:blip r:embed="rId6">
            <a:alphaModFix/>
          </a:blip>
          <a:stretch>
            <a:fillRect/>
          </a:stretch>
        </p:blipFill>
        <p:spPr>
          <a:xfrm>
            <a:off x="3646888" y="2512038"/>
            <a:ext cx="1811300" cy="1811276"/>
          </a:xfrm>
          <a:prstGeom prst="rect">
            <a:avLst/>
          </a:prstGeom>
          <a:noFill/>
          <a:ln>
            <a:noFill/>
          </a:ln>
        </p:spPr>
      </p:pic>
      <p:sp>
        <p:nvSpPr>
          <p:cNvPr id="188" name="Google Shape;188;p30"/>
          <p:cNvSpPr txBox="1"/>
          <p:nvPr/>
        </p:nvSpPr>
        <p:spPr>
          <a:xfrm>
            <a:off x="3622688"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Physical Cloth Donation Boxes</a:t>
            </a:r>
            <a:endParaRPr sz="1800"/>
          </a:p>
        </p:txBody>
      </p:sp>
      <p:sp>
        <p:nvSpPr>
          <p:cNvPr id="189" name="Google Shape;189;p30"/>
          <p:cNvSpPr txBox="1"/>
          <p:nvPr/>
        </p:nvSpPr>
        <p:spPr>
          <a:xfrm>
            <a:off x="6683176" y="4247125"/>
            <a:ext cx="203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Online Recycling Platform</a:t>
            </a:r>
            <a:endParaRPr sz="1800">
              <a:solidFill>
                <a:schemeClr val="lt2"/>
              </a:solidFill>
            </a:endParaRPr>
          </a:p>
        </p:txBody>
      </p:sp>
      <p:cxnSp>
        <p:nvCxnSpPr>
          <p:cNvPr id="190" name="Google Shape;190;p30"/>
          <p:cNvCxnSpPr>
            <a:stCxn id="182" idx="2"/>
          </p:cNvCxnSpPr>
          <p:nvPr/>
        </p:nvCxnSpPr>
        <p:spPr>
          <a:xfrm flipH="1">
            <a:off x="1620975" y="1698475"/>
            <a:ext cx="2584800" cy="878400"/>
          </a:xfrm>
          <a:prstGeom prst="straightConnector1">
            <a:avLst/>
          </a:prstGeom>
          <a:noFill/>
          <a:ln w="38100" cap="flat" cmpd="sng">
            <a:solidFill>
              <a:schemeClr val="dk2"/>
            </a:solidFill>
            <a:prstDash val="solid"/>
            <a:round/>
            <a:headEnd type="none" w="med" len="med"/>
            <a:tailEnd type="triangle" w="med" len="med"/>
          </a:ln>
        </p:spPr>
      </p:cxnSp>
      <p:cxnSp>
        <p:nvCxnSpPr>
          <p:cNvPr id="191" name="Google Shape;191;p30"/>
          <p:cNvCxnSpPr>
            <a:stCxn id="182" idx="2"/>
            <a:endCxn id="187" idx="0"/>
          </p:cNvCxnSpPr>
          <p:nvPr/>
        </p:nvCxnSpPr>
        <p:spPr>
          <a:xfrm>
            <a:off x="4205775" y="1698475"/>
            <a:ext cx="346800" cy="813600"/>
          </a:xfrm>
          <a:prstGeom prst="straightConnector1">
            <a:avLst/>
          </a:prstGeom>
          <a:noFill/>
          <a:ln w="38100" cap="flat" cmpd="sng">
            <a:solidFill>
              <a:schemeClr val="dk2"/>
            </a:solidFill>
            <a:prstDash val="solid"/>
            <a:round/>
            <a:headEnd type="none" w="med" len="med"/>
            <a:tailEnd type="triangle" w="med" len="med"/>
          </a:ln>
        </p:spPr>
      </p:cxnSp>
      <p:cxnSp>
        <p:nvCxnSpPr>
          <p:cNvPr id="192" name="Google Shape;192;p30"/>
          <p:cNvCxnSpPr>
            <a:stCxn id="182" idx="2"/>
            <a:endCxn id="193" idx="0"/>
          </p:cNvCxnSpPr>
          <p:nvPr/>
        </p:nvCxnSpPr>
        <p:spPr>
          <a:xfrm>
            <a:off x="4205775" y="1698475"/>
            <a:ext cx="3397800" cy="1134300"/>
          </a:xfrm>
          <a:prstGeom prst="straightConnector1">
            <a:avLst/>
          </a:prstGeom>
          <a:noFill/>
          <a:ln w="9525" cap="flat" cmpd="sng">
            <a:solidFill>
              <a:schemeClr val="lt2"/>
            </a:solidFill>
            <a:prstDash val="solid"/>
            <a:round/>
            <a:headEnd type="none" w="med" len="med"/>
            <a:tailEnd type="triangle" w="med" len="med"/>
          </a:ln>
        </p:spPr>
      </p:cxnSp>
      <p:pic>
        <p:nvPicPr>
          <p:cNvPr id="194" name="Google Shape;194;p30"/>
          <p:cNvPicPr preferRelativeResize="0"/>
          <p:nvPr/>
        </p:nvPicPr>
        <p:blipFill>
          <a:blip r:embed="rId7">
            <a:alphaModFix/>
          </a:blip>
          <a:stretch>
            <a:fillRect/>
          </a:stretch>
        </p:blipFill>
        <p:spPr>
          <a:xfrm>
            <a:off x="8378100" y="87201"/>
            <a:ext cx="697475" cy="687725"/>
          </a:xfrm>
          <a:prstGeom prst="rect">
            <a:avLst/>
          </a:prstGeom>
          <a:noFill/>
          <a:ln>
            <a:noFill/>
          </a:ln>
        </p:spPr>
      </p:pic>
      <p:sp>
        <p:nvSpPr>
          <p:cNvPr id="195" name="Google Shape;195;p30"/>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6</a:t>
            </a:r>
            <a:endParaRPr/>
          </a:p>
        </p:txBody>
      </p:sp>
      <p:pic>
        <p:nvPicPr>
          <p:cNvPr id="196" name="Google Shape;196;p30"/>
          <p:cNvPicPr preferRelativeResize="0"/>
          <p:nvPr/>
        </p:nvPicPr>
        <p:blipFill>
          <a:blip r:embed="rId8">
            <a:alphaModFix amt="11000"/>
          </a:blip>
          <a:stretch>
            <a:fillRect/>
          </a:stretch>
        </p:blipFill>
        <p:spPr>
          <a:xfrm>
            <a:off x="6823801" y="2832775"/>
            <a:ext cx="1629372" cy="1310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1"/>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Problem Statement</a:t>
            </a:r>
            <a:endParaRPr b="1"/>
          </a:p>
        </p:txBody>
      </p:sp>
      <p:pic>
        <p:nvPicPr>
          <p:cNvPr id="202" name="Google Shape;202;p31"/>
          <p:cNvPicPr preferRelativeResize="0"/>
          <p:nvPr/>
        </p:nvPicPr>
        <p:blipFill>
          <a:blip r:embed="rId3">
            <a:alphaModFix/>
          </a:blip>
          <a:stretch>
            <a:fillRect/>
          </a:stretch>
        </p:blipFill>
        <p:spPr>
          <a:xfrm>
            <a:off x="3652075" y="591075"/>
            <a:ext cx="1107400" cy="1107400"/>
          </a:xfrm>
          <a:prstGeom prst="rect">
            <a:avLst/>
          </a:prstGeom>
          <a:noFill/>
          <a:ln>
            <a:noFill/>
          </a:ln>
        </p:spPr>
      </p:pic>
      <p:pic>
        <p:nvPicPr>
          <p:cNvPr id="203" name="Google Shape;203;p31"/>
          <p:cNvPicPr preferRelativeResize="0"/>
          <p:nvPr/>
        </p:nvPicPr>
        <p:blipFill rotWithShape="1">
          <a:blip r:embed="rId4">
            <a:alphaModFix amt="17000"/>
          </a:blip>
          <a:srcRect l="28595" r="28659"/>
          <a:stretch/>
        </p:blipFill>
        <p:spPr>
          <a:xfrm>
            <a:off x="562225" y="2642177"/>
            <a:ext cx="1107398" cy="1457303"/>
          </a:xfrm>
          <a:prstGeom prst="rect">
            <a:avLst/>
          </a:prstGeom>
          <a:noFill/>
          <a:ln>
            <a:noFill/>
          </a:ln>
        </p:spPr>
      </p:pic>
      <p:sp>
        <p:nvSpPr>
          <p:cNvPr id="204" name="Google Shape;204;p31"/>
          <p:cNvSpPr txBox="1"/>
          <p:nvPr/>
        </p:nvSpPr>
        <p:spPr>
          <a:xfrm>
            <a:off x="562225"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Offline second hand Stores</a:t>
            </a:r>
            <a:endParaRPr sz="1800">
              <a:solidFill>
                <a:schemeClr val="lt2"/>
              </a:solidFill>
            </a:endParaRPr>
          </a:p>
        </p:txBody>
      </p:sp>
      <p:pic>
        <p:nvPicPr>
          <p:cNvPr id="205" name="Google Shape;205;p31"/>
          <p:cNvPicPr preferRelativeResize="0"/>
          <p:nvPr/>
        </p:nvPicPr>
        <p:blipFill>
          <a:blip r:embed="rId5">
            <a:alphaModFix amt="17000"/>
          </a:blip>
          <a:stretch>
            <a:fillRect/>
          </a:stretch>
        </p:blipFill>
        <p:spPr>
          <a:xfrm>
            <a:off x="1714662" y="2587300"/>
            <a:ext cx="707325" cy="707325"/>
          </a:xfrm>
          <a:prstGeom prst="rect">
            <a:avLst/>
          </a:prstGeom>
          <a:noFill/>
          <a:ln>
            <a:noFill/>
          </a:ln>
        </p:spPr>
      </p:pic>
      <p:pic>
        <p:nvPicPr>
          <p:cNvPr id="206" name="Google Shape;206;p31"/>
          <p:cNvPicPr preferRelativeResize="0"/>
          <p:nvPr/>
        </p:nvPicPr>
        <p:blipFill>
          <a:blip r:embed="rId5">
            <a:alphaModFix amt="17000"/>
          </a:blip>
          <a:stretch>
            <a:fillRect/>
          </a:stretch>
        </p:blipFill>
        <p:spPr>
          <a:xfrm>
            <a:off x="1714662" y="3294625"/>
            <a:ext cx="707325" cy="707325"/>
          </a:xfrm>
          <a:prstGeom prst="rect">
            <a:avLst/>
          </a:prstGeom>
          <a:noFill/>
          <a:ln>
            <a:noFill/>
          </a:ln>
        </p:spPr>
      </p:pic>
      <p:pic>
        <p:nvPicPr>
          <p:cNvPr id="207" name="Google Shape;207;p31"/>
          <p:cNvPicPr preferRelativeResize="0"/>
          <p:nvPr/>
        </p:nvPicPr>
        <p:blipFill>
          <a:blip r:embed="rId6">
            <a:alphaModFix amt="17000"/>
          </a:blip>
          <a:stretch>
            <a:fillRect/>
          </a:stretch>
        </p:blipFill>
        <p:spPr>
          <a:xfrm>
            <a:off x="3646888" y="2512038"/>
            <a:ext cx="1811300" cy="1811276"/>
          </a:xfrm>
          <a:prstGeom prst="rect">
            <a:avLst/>
          </a:prstGeom>
          <a:noFill/>
          <a:ln>
            <a:noFill/>
          </a:ln>
        </p:spPr>
      </p:pic>
      <p:sp>
        <p:nvSpPr>
          <p:cNvPr id="208" name="Google Shape;208;p31"/>
          <p:cNvSpPr txBox="1"/>
          <p:nvPr/>
        </p:nvSpPr>
        <p:spPr>
          <a:xfrm>
            <a:off x="3622688"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Physical Cloth Donation Boxes</a:t>
            </a:r>
            <a:endParaRPr sz="1800">
              <a:solidFill>
                <a:schemeClr val="lt2"/>
              </a:solidFill>
            </a:endParaRPr>
          </a:p>
        </p:txBody>
      </p:sp>
      <p:sp>
        <p:nvSpPr>
          <p:cNvPr id="209" name="Google Shape;209;p31"/>
          <p:cNvSpPr txBox="1"/>
          <p:nvPr/>
        </p:nvSpPr>
        <p:spPr>
          <a:xfrm>
            <a:off x="6683176" y="4247125"/>
            <a:ext cx="203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t>Online Recycling Platform</a:t>
            </a:r>
            <a:endParaRPr sz="1800"/>
          </a:p>
        </p:txBody>
      </p:sp>
      <p:cxnSp>
        <p:nvCxnSpPr>
          <p:cNvPr id="210" name="Google Shape;210;p31"/>
          <p:cNvCxnSpPr>
            <a:stCxn id="202" idx="2"/>
          </p:cNvCxnSpPr>
          <p:nvPr/>
        </p:nvCxnSpPr>
        <p:spPr>
          <a:xfrm flipH="1">
            <a:off x="1620975" y="1698475"/>
            <a:ext cx="2584800" cy="878400"/>
          </a:xfrm>
          <a:prstGeom prst="straightConnector1">
            <a:avLst/>
          </a:prstGeom>
          <a:noFill/>
          <a:ln w="9525" cap="flat" cmpd="sng">
            <a:solidFill>
              <a:schemeClr val="lt2"/>
            </a:solidFill>
            <a:prstDash val="solid"/>
            <a:round/>
            <a:headEnd type="none" w="med" len="med"/>
            <a:tailEnd type="triangle" w="med" len="med"/>
          </a:ln>
        </p:spPr>
      </p:cxnSp>
      <p:cxnSp>
        <p:nvCxnSpPr>
          <p:cNvPr id="211" name="Google Shape;211;p31"/>
          <p:cNvCxnSpPr>
            <a:stCxn id="202" idx="2"/>
            <a:endCxn id="207" idx="0"/>
          </p:cNvCxnSpPr>
          <p:nvPr/>
        </p:nvCxnSpPr>
        <p:spPr>
          <a:xfrm>
            <a:off x="4205775" y="1698475"/>
            <a:ext cx="346800" cy="813600"/>
          </a:xfrm>
          <a:prstGeom prst="straightConnector1">
            <a:avLst/>
          </a:prstGeom>
          <a:noFill/>
          <a:ln w="9525" cap="flat" cmpd="sng">
            <a:solidFill>
              <a:schemeClr val="lt2"/>
            </a:solidFill>
            <a:prstDash val="solid"/>
            <a:round/>
            <a:headEnd type="none" w="med" len="med"/>
            <a:tailEnd type="triangle" w="med" len="med"/>
          </a:ln>
        </p:spPr>
      </p:cxnSp>
      <p:cxnSp>
        <p:nvCxnSpPr>
          <p:cNvPr id="212" name="Google Shape;212;p31"/>
          <p:cNvCxnSpPr>
            <a:stCxn id="202" idx="2"/>
            <a:endCxn id="213" idx="0"/>
          </p:cNvCxnSpPr>
          <p:nvPr/>
        </p:nvCxnSpPr>
        <p:spPr>
          <a:xfrm>
            <a:off x="4205775" y="1698475"/>
            <a:ext cx="3397800" cy="1134300"/>
          </a:xfrm>
          <a:prstGeom prst="straightConnector1">
            <a:avLst/>
          </a:prstGeom>
          <a:noFill/>
          <a:ln w="9525" cap="flat" cmpd="sng">
            <a:solidFill>
              <a:schemeClr val="dk2"/>
            </a:solidFill>
            <a:prstDash val="solid"/>
            <a:round/>
            <a:headEnd type="none" w="med" len="med"/>
            <a:tailEnd type="triangle" w="med" len="med"/>
          </a:ln>
        </p:spPr>
      </p:cxnSp>
      <p:pic>
        <p:nvPicPr>
          <p:cNvPr id="214" name="Google Shape;214;p31"/>
          <p:cNvPicPr preferRelativeResize="0"/>
          <p:nvPr/>
        </p:nvPicPr>
        <p:blipFill>
          <a:blip r:embed="rId7">
            <a:alphaModFix/>
          </a:blip>
          <a:stretch>
            <a:fillRect/>
          </a:stretch>
        </p:blipFill>
        <p:spPr>
          <a:xfrm>
            <a:off x="8378100" y="87201"/>
            <a:ext cx="697475" cy="687725"/>
          </a:xfrm>
          <a:prstGeom prst="rect">
            <a:avLst/>
          </a:prstGeom>
          <a:noFill/>
          <a:ln>
            <a:noFill/>
          </a:ln>
        </p:spPr>
      </p:pic>
      <p:sp>
        <p:nvSpPr>
          <p:cNvPr id="215" name="Google Shape;215;p31"/>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7</a:t>
            </a:r>
            <a:endParaRPr/>
          </a:p>
        </p:txBody>
      </p:sp>
      <p:pic>
        <p:nvPicPr>
          <p:cNvPr id="216" name="Google Shape;216;p31"/>
          <p:cNvPicPr preferRelativeResize="0"/>
          <p:nvPr/>
        </p:nvPicPr>
        <p:blipFill>
          <a:blip r:embed="rId8">
            <a:alphaModFix/>
          </a:blip>
          <a:stretch>
            <a:fillRect/>
          </a:stretch>
        </p:blipFill>
        <p:spPr>
          <a:xfrm>
            <a:off x="6823801" y="2832775"/>
            <a:ext cx="1629372" cy="13108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32"/>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222" name="Google Shape;222;p32"/>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Problem Statement</a:t>
            </a:r>
            <a:endParaRPr b="1"/>
          </a:p>
        </p:txBody>
      </p:sp>
      <p:pic>
        <p:nvPicPr>
          <p:cNvPr id="223" name="Google Shape;223;p32"/>
          <p:cNvPicPr preferRelativeResize="0"/>
          <p:nvPr/>
        </p:nvPicPr>
        <p:blipFill>
          <a:blip r:embed="rId4">
            <a:alphaModFix amt="34000"/>
          </a:blip>
          <a:stretch>
            <a:fillRect/>
          </a:stretch>
        </p:blipFill>
        <p:spPr>
          <a:xfrm>
            <a:off x="3652075" y="591075"/>
            <a:ext cx="1107400" cy="1107400"/>
          </a:xfrm>
          <a:prstGeom prst="rect">
            <a:avLst/>
          </a:prstGeom>
          <a:noFill/>
          <a:ln>
            <a:noFill/>
          </a:ln>
        </p:spPr>
      </p:pic>
      <p:pic>
        <p:nvPicPr>
          <p:cNvPr id="224" name="Google Shape;224;p32"/>
          <p:cNvPicPr preferRelativeResize="0"/>
          <p:nvPr/>
        </p:nvPicPr>
        <p:blipFill rotWithShape="1">
          <a:blip r:embed="rId5">
            <a:alphaModFix amt="17000"/>
          </a:blip>
          <a:srcRect l="28595" r="28659"/>
          <a:stretch/>
        </p:blipFill>
        <p:spPr>
          <a:xfrm>
            <a:off x="562225" y="2642177"/>
            <a:ext cx="1107398" cy="1457303"/>
          </a:xfrm>
          <a:prstGeom prst="rect">
            <a:avLst/>
          </a:prstGeom>
          <a:noFill/>
          <a:ln>
            <a:noFill/>
          </a:ln>
        </p:spPr>
      </p:pic>
      <p:sp>
        <p:nvSpPr>
          <p:cNvPr id="225" name="Google Shape;225;p32"/>
          <p:cNvSpPr txBox="1"/>
          <p:nvPr/>
        </p:nvSpPr>
        <p:spPr>
          <a:xfrm>
            <a:off x="562225"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Offline second hand Stores</a:t>
            </a:r>
            <a:endParaRPr sz="1800">
              <a:solidFill>
                <a:schemeClr val="lt2"/>
              </a:solidFill>
            </a:endParaRPr>
          </a:p>
        </p:txBody>
      </p:sp>
      <p:pic>
        <p:nvPicPr>
          <p:cNvPr id="226" name="Google Shape;226;p32"/>
          <p:cNvPicPr preferRelativeResize="0"/>
          <p:nvPr/>
        </p:nvPicPr>
        <p:blipFill>
          <a:blip r:embed="rId6">
            <a:alphaModFix amt="17000"/>
          </a:blip>
          <a:stretch>
            <a:fillRect/>
          </a:stretch>
        </p:blipFill>
        <p:spPr>
          <a:xfrm>
            <a:off x="1714662" y="2587300"/>
            <a:ext cx="707325" cy="707325"/>
          </a:xfrm>
          <a:prstGeom prst="rect">
            <a:avLst/>
          </a:prstGeom>
          <a:noFill/>
          <a:ln>
            <a:noFill/>
          </a:ln>
        </p:spPr>
      </p:pic>
      <p:pic>
        <p:nvPicPr>
          <p:cNvPr id="227" name="Google Shape;227;p32"/>
          <p:cNvPicPr preferRelativeResize="0"/>
          <p:nvPr/>
        </p:nvPicPr>
        <p:blipFill>
          <a:blip r:embed="rId6">
            <a:alphaModFix amt="17000"/>
          </a:blip>
          <a:stretch>
            <a:fillRect/>
          </a:stretch>
        </p:blipFill>
        <p:spPr>
          <a:xfrm>
            <a:off x="1714662" y="3294625"/>
            <a:ext cx="707325" cy="707325"/>
          </a:xfrm>
          <a:prstGeom prst="rect">
            <a:avLst/>
          </a:prstGeom>
          <a:noFill/>
          <a:ln>
            <a:noFill/>
          </a:ln>
        </p:spPr>
      </p:pic>
      <p:pic>
        <p:nvPicPr>
          <p:cNvPr id="228" name="Google Shape;228;p32"/>
          <p:cNvPicPr preferRelativeResize="0"/>
          <p:nvPr/>
        </p:nvPicPr>
        <p:blipFill>
          <a:blip r:embed="rId7">
            <a:alphaModFix amt="17000"/>
          </a:blip>
          <a:stretch>
            <a:fillRect/>
          </a:stretch>
        </p:blipFill>
        <p:spPr>
          <a:xfrm>
            <a:off x="3646888" y="2512038"/>
            <a:ext cx="1811300" cy="1811276"/>
          </a:xfrm>
          <a:prstGeom prst="rect">
            <a:avLst/>
          </a:prstGeom>
          <a:noFill/>
          <a:ln>
            <a:noFill/>
          </a:ln>
        </p:spPr>
      </p:pic>
      <p:sp>
        <p:nvSpPr>
          <p:cNvPr id="229" name="Google Shape;229;p32"/>
          <p:cNvSpPr txBox="1"/>
          <p:nvPr/>
        </p:nvSpPr>
        <p:spPr>
          <a:xfrm>
            <a:off x="3622688"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Physical Cloth Donation Boxes</a:t>
            </a:r>
            <a:endParaRPr sz="1800">
              <a:solidFill>
                <a:schemeClr val="lt2"/>
              </a:solidFill>
            </a:endParaRPr>
          </a:p>
        </p:txBody>
      </p:sp>
      <p:sp>
        <p:nvSpPr>
          <p:cNvPr id="230" name="Google Shape;230;p32"/>
          <p:cNvSpPr txBox="1"/>
          <p:nvPr/>
        </p:nvSpPr>
        <p:spPr>
          <a:xfrm>
            <a:off x="6683176" y="4247125"/>
            <a:ext cx="203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Online Recycling Platform</a:t>
            </a:r>
            <a:endParaRPr sz="1800">
              <a:solidFill>
                <a:schemeClr val="lt2"/>
              </a:solidFill>
            </a:endParaRPr>
          </a:p>
        </p:txBody>
      </p:sp>
      <p:cxnSp>
        <p:nvCxnSpPr>
          <p:cNvPr id="231" name="Google Shape;231;p32"/>
          <p:cNvCxnSpPr>
            <a:stCxn id="223" idx="2"/>
          </p:cNvCxnSpPr>
          <p:nvPr/>
        </p:nvCxnSpPr>
        <p:spPr>
          <a:xfrm flipH="1">
            <a:off x="1620975" y="1698475"/>
            <a:ext cx="2584800" cy="878400"/>
          </a:xfrm>
          <a:prstGeom prst="straightConnector1">
            <a:avLst/>
          </a:prstGeom>
          <a:noFill/>
          <a:ln w="9525" cap="flat" cmpd="sng">
            <a:solidFill>
              <a:schemeClr val="lt2"/>
            </a:solidFill>
            <a:prstDash val="solid"/>
            <a:round/>
            <a:headEnd type="none" w="med" len="med"/>
            <a:tailEnd type="triangle" w="med" len="med"/>
          </a:ln>
        </p:spPr>
      </p:cxnSp>
      <p:cxnSp>
        <p:nvCxnSpPr>
          <p:cNvPr id="232" name="Google Shape;232;p32"/>
          <p:cNvCxnSpPr>
            <a:stCxn id="223" idx="2"/>
            <a:endCxn id="228" idx="0"/>
          </p:cNvCxnSpPr>
          <p:nvPr/>
        </p:nvCxnSpPr>
        <p:spPr>
          <a:xfrm>
            <a:off x="4205775" y="1698475"/>
            <a:ext cx="346800" cy="813600"/>
          </a:xfrm>
          <a:prstGeom prst="straightConnector1">
            <a:avLst/>
          </a:prstGeom>
          <a:noFill/>
          <a:ln w="9525" cap="flat" cmpd="sng">
            <a:solidFill>
              <a:schemeClr val="lt2"/>
            </a:solidFill>
            <a:prstDash val="solid"/>
            <a:round/>
            <a:headEnd type="none" w="med" len="med"/>
            <a:tailEnd type="triangle" w="med" len="med"/>
          </a:ln>
        </p:spPr>
      </p:cxnSp>
      <p:cxnSp>
        <p:nvCxnSpPr>
          <p:cNvPr id="233" name="Google Shape;233;p32"/>
          <p:cNvCxnSpPr>
            <a:stCxn id="223" idx="2"/>
            <a:endCxn id="234" idx="0"/>
          </p:cNvCxnSpPr>
          <p:nvPr/>
        </p:nvCxnSpPr>
        <p:spPr>
          <a:xfrm>
            <a:off x="4205775" y="1698475"/>
            <a:ext cx="3397800" cy="1134300"/>
          </a:xfrm>
          <a:prstGeom prst="straightConnector1">
            <a:avLst/>
          </a:prstGeom>
          <a:noFill/>
          <a:ln w="9525" cap="flat" cmpd="sng">
            <a:solidFill>
              <a:schemeClr val="lt2"/>
            </a:solidFill>
            <a:prstDash val="solid"/>
            <a:round/>
            <a:headEnd type="none" w="med" len="med"/>
            <a:tailEnd type="triangle" w="med" len="med"/>
          </a:ln>
        </p:spPr>
      </p:cxnSp>
      <p:pic>
        <p:nvPicPr>
          <p:cNvPr id="235" name="Google Shape;235;p32"/>
          <p:cNvPicPr preferRelativeResize="0"/>
          <p:nvPr/>
        </p:nvPicPr>
        <p:blipFill>
          <a:blip r:embed="rId8">
            <a:alphaModFix/>
          </a:blip>
          <a:stretch>
            <a:fillRect/>
          </a:stretch>
        </p:blipFill>
        <p:spPr>
          <a:xfrm>
            <a:off x="7065925" y="938950"/>
            <a:ext cx="813600" cy="813600"/>
          </a:xfrm>
          <a:prstGeom prst="rect">
            <a:avLst/>
          </a:prstGeom>
          <a:noFill/>
          <a:ln>
            <a:noFill/>
          </a:ln>
        </p:spPr>
      </p:pic>
      <p:pic>
        <p:nvPicPr>
          <p:cNvPr id="236" name="Google Shape;236;p32"/>
          <p:cNvPicPr preferRelativeResize="0"/>
          <p:nvPr/>
        </p:nvPicPr>
        <p:blipFill>
          <a:blip r:embed="rId9">
            <a:alphaModFix/>
          </a:blip>
          <a:stretch>
            <a:fillRect/>
          </a:stretch>
        </p:blipFill>
        <p:spPr>
          <a:xfrm>
            <a:off x="5445074" y="906550"/>
            <a:ext cx="878376" cy="878400"/>
          </a:xfrm>
          <a:prstGeom prst="rect">
            <a:avLst/>
          </a:prstGeom>
          <a:noFill/>
          <a:ln>
            <a:noFill/>
          </a:ln>
        </p:spPr>
      </p:pic>
      <p:sp>
        <p:nvSpPr>
          <p:cNvPr id="237" name="Google Shape;237;p32"/>
          <p:cNvSpPr txBox="1"/>
          <p:nvPr/>
        </p:nvSpPr>
        <p:spPr>
          <a:xfrm>
            <a:off x="5206425" y="352450"/>
            <a:ext cx="304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rgbClr val="FF0000"/>
                </a:solidFill>
              </a:rPr>
              <a:t>Pain Point</a:t>
            </a:r>
            <a:endParaRPr sz="2400" b="1">
              <a:solidFill>
                <a:srgbClr val="FF0000"/>
              </a:solidFill>
            </a:endParaRPr>
          </a:p>
        </p:txBody>
      </p:sp>
      <p:sp>
        <p:nvSpPr>
          <p:cNvPr id="238" name="Google Shape;238;p32"/>
          <p:cNvSpPr txBox="1"/>
          <p:nvPr/>
        </p:nvSpPr>
        <p:spPr>
          <a:xfrm>
            <a:off x="5099313" y="1784950"/>
            <a:ext cx="15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Lack of Reward</a:t>
            </a:r>
            <a:endParaRPr b="1"/>
          </a:p>
        </p:txBody>
      </p:sp>
      <p:sp>
        <p:nvSpPr>
          <p:cNvPr id="239" name="Google Shape;239;p32"/>
          <p:cNvSpPr txBox="1"/>
          <p:nvPr/>
        </p:nvSpPr>
        <p:spPr>
          <a:xfrm>
            <a:off x="6853801" y="1784950"/>
            <a:ext cx="17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Last Mile Solution</a:t>
            </a:r>
            <a:endParaRPr b="1"/>
          </a:p>
        </p:txBody>
      </p:sp>
      <p:sp>
        <p:nvSpPr>
          <p:cNvPr id="240" name="Google Shape;240;p32"/>
          <p:cNvSpPr/>
          <p:nvPr/>
        </p:nvSpPr>
        <p:spPr>
          <a:xfrm>
            <a:off x="5145925" y="324550"/>
            <a:ext cx="3360300" cy="20424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2"/>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8</a:t>
            </a:r>
            <a:endParaRPr/>
          </a:p>
        </p:txBody>
      </p:sp>
      <p:pic>
        <p:nvPicPr>
          <p:cNvPr id="242" name="Google Shape;242;p32"/>
          <p:cNvPicPr preferRelativeResize="0"/>
          <p:nvPr/>
        </p:nvPicPr>
        <p:blipFill>
          <a:blip r:embed="rId10">
            <a:alphaModFix amt="12000"/>
          </a:blip>
          <a:stretch>
            <a:fillRect/>
          </a:stretch>
        </p:blipFill>
        <p:spPr>
          <a:xfrm>
            <a:off x="6823801" y="2832775"/>
            <a:ext cx="1629372" cy="13108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pic>
        <p:nvPicPr>
          <p:cNvPr id="247" name="Google Shape;247;p33"/>
          <p:cNvPicPr preferRelativeResize="0"/>
          <p:nvPr/>
        </p:nvPicPr>
        <p:blipFill>
          <a:blip r:embed="rId3">
            <a:alphaModFix/>
          </a:blip>
          <a:stretch>
            <a:fillRect/>
          </a:stretch>
        </p:blipFill>
        <p:spPr>
          <a:xfrm>
            <a:off x="8378100" y="87201"/>
            <a:ext cx="697475" cy="687725"/>
          </a:xfrm>
          <a:prstGeom prst="rect">
            <a:avLst/>
          </a:prstGeom>
          <a:noFill/>
          <a:ln>
            <a:noFill/>
          </a:ln>
        </p:spPr>
      </p:pic>
      <p:sp>
        <p:nvSpPr>
          <p:cNvPr id="248" name="Google Shape;248;p33"/>
          <p:cNvSpPr/>
          <p:nvPr/>
        </p:nvSpPr>
        <p:spPr>
          <a:xfrm>
            <a:off x="5145925" y="324550"/>
            <a:ext cx="3360300" cy="2042400"/>
          </a:xfrm>
          <a:prstGeom prst="rect">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3"/>
          <p:cNvSpPr txBox="1">
            <a:spLocks noGrp="1"/>
          </p:cNvSpPr>
          <p:nvPr>
            <p:ph type="title"/>
          </p:nvPr>
        </p:nvSpPr>
        <p:spPr>
          <a:xfrm>
            <a:off x="457200" y="228600"/>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b="1"/>
              <a:t>Problem Statement</a:t>
            </a:r>
            <a:endParaRPr b="1"/>
          </a:p>
        </p:txBody>
      </p:sp>
      <p:pic>
        <p:nvPicPr>
          <p:cNvPr id="250" name="Google Shape;250;p33"/>
          <p:cNvPicPr preferRelativeResize="0"/>
          <p:nvPr/>
        </p:nvPicPr>
        <p:blipFill>
          <a:blip r:embed="rId4">
            <a:alphaModFix amt="34000"/>
          </a:blip>
          <a:stretch>
            <a:fillRect/>
          </a:stretch>
        </p:blipFill>
        <p:spPr>
          <a:xfrm>
            <a:off x="3652075" y="591075"/>
            <a:ext cx="1107400" cy="1107400"/>
          </a:xfrm>
          <a:prstGeom prst="rect">
            <a:avLst/>
          </a:prstGeom>
          <a:noFill/>
          <a:ln>
            <a:noFill/>
          </a:ln>
        </p:spPr>
      </p:pic>
      <p:pic>
        <p:nvPicPr>
          <p:cNvPr id="251" name="Google Shape;251;p33"/>
          <p:cNvPicPr preferRelativeResize="0"/>
          <p:nvPr/>
        </p:nvPicPr>
        <p:blipFill rotWithShape="1">
          <a:blip r:embed="rId5">
            <a:alphaModFix amt="17000"/>
          </a:blip>
          <a:srcRect l="28595" r="28659"/>
          <a:stretch/>
        </p:blipFill>
        <p:spPr>
          <a:xfrm>
            <a:off x="562225" y="2642177"/>
            <a:ext cx="1107398" cy="1457303"/>
          </a:xfrm>
          <a:prstGeom prst="rect">
            <a:avLst/>
          </a:prstGeom>
          <a:noFill/>
          <a:ln>
            <a:noFill/>
          </a:ln>
        </p:spPr>
      </p:pic>
      <p:pic>
        <p:nvPicPr>
          <p:cNvPr id="252" name="Google Shape;252;p33"/>
          <p:cNvPicPr preferRelativeResize="0"/>
          <p:nvPr/>
        </p:nvPicPr>
        <p:blipFill>
          <a:blip r:embed="rId6">
            <a:alphaModFix amt="11000"/>
          </a:blip>
          <a:stretch>
            <a:fillRect/>
          </a:stretch>
        </p:blipFill>
        <p:spPr>
          <a:xfrm>
            <a:off x="6494025" y="2832900"/>
            <a:ext cx="2219125" cy="1049650"/>
          </a:xfrm>
          <a:prstGeom prst="rect">
            <a:avLst/>
          </a:prstGeom>
          <a:noFill/>
          <a:ln>
            <a:noFill/>
          </a:ln>
        </p:spPr>
      </p:pic>
      <p:sp>
        <p:nvSpPr>
          <p:cNvPr id="253" name="Google Shape;253;p33"/>
          <p:cNvSpPr txBox="1"/>
          <p:nvPr/>
        </p:nvSpPr>
        <p:spPr>
          <a:xfrm>
            <a:off x="562225"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Offline second hand Stores</a:t>
            </a:r>
            <a:endParaRPr sz="1800">
              <a:solidFill>
                <a:schemeClr val="lt2"/>
              </a:solidFill>
            </a:endParaRPr>
          </a:p>
        </p:txBody>
      </p:sp>
      <p:pic>
        <p:nvPicPr>
          <p:cNvPr id="254" name="Google Shape;254;p33"/>
          <p:cNvPicPr preferRelativeResize="0"/>
          <p:nvPr/>
        </p:nvPicPr>
        <p:blipFill>
          <a:blip r:embed="rId7">
            <a:alphaModFix amt="17000"/>
          </a:blip>
          <a:stretch>
            <a:fillRect/>
          </a:stretch>
        </p:blipFill>
        <p:spPr>
          <a:xfrm>
            <a:off x="1714662" y="2587300"/>
            <a:ext cx="707325" cy="707325"/>
          </a:xfrm>
          <a:prstGeom prst="rect">
            <a:avLst/>
          </a:prstGeom>
          <a:noFill/>
          <a:ln>
            <a:noFill/>
          </a:ln>
        </p:spPr>
      </p:pic>
      <p:pic>
        <p:nvPicPr>
          <p:cNvPr id="255" name="Google Shape;255;p33"/>
          <p:cNvPicPr preferRelativeResize="0"/>
          <p:nvPr/>
        </p:nvPicPr>
        <p:blipFill>
          <a:blip r:embed="rId7">
            <a:alphaModFix amt="17000"/>
          </a:blip>
          <a:stretch>
            <a:fillRect/>
          </a:stretch>
        </p:blipFill>
        <p:spPr>
          <a:xfrm>
            <a:off x="1714662" y="3294625"/>
            <a:ext cx="707325" cy="707325"/>
          </a:xfrm>
          <a:prstGeom prst="rect">
            <a:avLst/>
          </a:prstGeom>
          <a:noFill/>
          <a:ln>
            <a:noFill/>
          </a:ln>
        </p:spPr>
      </p:pic>
      <p:pic>
        <p:nvPicPr>
          <p:cNvPr id="256" name="Google Shape;256;p33"/>
          <p:cNvPicPr preferRelativeResize="0"/>
          <p:nvPr/>
        </p:nvPicPr>
        <p:blipFill>
          <a:blip r:embed="rId8">
            <a:alphaModFix amt="17000"/>
          </a:blip>
          <a:stretch>
            <a:fillRect/>
          </a:stretch>
        </p:blipFill>
        <p:spPr>
          <a:xfrm>
            <a:off x="3646888" y="2512038"/>
            <a:ext cx="1811300" cy="1811276"/>
          </a:xfrm>
          <a:prstGeom prst="rect">
            <a:avLst/>
          </a:prstGeom>
          <a:noFill/>
          <a:ln>
            <a:noFill/>
          </a:ln>
        </p:spPr>
      </p:pic>
      <p:sp>
        <p:nvSpPr>
          <p:cNvPr id="257" name="Google Shape;257;p33"/>
          <p:cNvSpPr txBox="1"/>
          <p:nvPr/>
        </p:nvSpPr>
        <p:spPr>
          <a:xfrm>
            <a:off x="3622688" y="4247125"/>
            <a:ext cx="1859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Physical Cloth Donation Boxes</a:t>
            </a:r>
            <a:endParaRPr sz="1800">
              <a:solidFill>
                <a:schemeClr val="lt2"/>
              </a:solidFill>
            </a:endParaRPr>
          </a:p>
        </p:txBody>
      </p:sp>
      <p:sp>
        <p:nvSpPr>
          <p:cNvPr id="258" name="Google Shape;258;p33"/>
          <p:cNvSpPr txBox="1"/>
          <p:nvPr/>
        </p:nvSpPr>
        <p:spPr>
          <a:xfrm>
            <a:off x="6683176" y="4247125"/>
            <a:ext cx="2039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800">
                <a:solidFill>
                  <a:schemeClr val="lt2"/>
                </a:solidFill>
              </a:rPr>
              <a:t>Online Recycling Platform</a:t>
            </a:r>
            <a:endParaRPr sz="1800">
              <a:solidFill>
                <a:schemeClr val="lt2"/>
              </a:solidFill>
            </a:endParaRPr>
          </a:p>
        </p:txBody>
      </p:sp>
      <p:cxnSp>
        <p:nvCxnSpPr>
          <p:cNvPr id="259" name="Google Shape;259;p33"/>
          <p:cNvCxnSpPr>
            <a:stCxn id="250" idx="2"/>
          </p:cNvCxnSpPr>
          <p:nvPr/>
        </p:nvCxnSpPr>
        <p:spPr>
          <a:xfrm flipH="1">
            <a:off x="1620975" y="1698475"/>
            <a:ext cx="2584800" cy="878400"/>
          </a:xfrm>
          <a:prstGeom prst="straightConnector1">
            <a:avLst/>
          </a:prstGeom>
          <a:noFill/>
          <a:ln w="9525" cap="flat" cmpd="sng">
            <a:solidFill>
              <a:schemeClr val="lt2"/>
            </a:solidFill>
            <a:prstDash val="solid"/>
            <a:round/>
            <a:headEnd type="none" w="med" len="med"/>
            <a:tailEnd type="triangle" w="med" len="med"/>
          </a:ln>
        </p:spPr>
      </p:cxnSp>
      <p:cxnSp>
        <p:nvCxnSpPr>
          <p:cNvPr id="260" name="Google Shape;260;p33"/>
          <p:cNvCxnSpPr>
            <a:stCxn id="250" idx="2"/>
            <a:endCxn id="256" idx="0"/>
          </p:cNvCxnSpPr>
          <p:nvPr/>
        </p:nvCxnSpPr>
        <p:spPr>
          <a:xfrm>
            <a:off x="4205775" y="1698475"/>
            <a:ext cx="346800" cy="813600"/>
          </a:xfrm>
          <a:prstGeom prst="straightConnector1">
            <a:avLst/>
          </a:prstGeom>
          <a:noFill/>
          <a:ln w="9525" cap="flat" cmpd="sng">
            <a:solidFill>
              <a:schemeClr val="lt2"/>
            </a:solidFill>
            <a:prstDash val="solid"/>
            <a:round/>
            <a:headEnd type="none" w="med" len="med"/>
            <a:tailEnd type="triangle" w="med" len="med"/>
          </a:ln>
        </p:spPr>
      </p:cxnSp>
      <p:cxnSp>
        <p:nvCxnSpPr>
          <p:cNvPr id="261" name="Google Shape;261;p33"/>
          <p:cNvCxnSpPr>
            <a:stCxn id="250" idx="2"/>
            <a:endCxn id="252" idx="0"/>
          </p:cNvCxnSpPr>
          <p:nvPr/>
        </p:nvCxnSpPr>
        <p:spPr>
          <a:xfrm>
            <a:off x="4205775" y="1698475"/>
            <a:ext cx="3397800" cy="1134300"/>
          </a:xfrm>
          <a:prstGeom prst="straightConnector1">
            <a:avLst/>
          </a:prstGeom>
          <a:noFill/>
          <a:ln w="9525" cap="flat" cmpd="sng">
            <a:solidFill>
              <a:schemeClr val="lt2"/>
            </a:solidFill>
            <a:prstDash val="solid"/>
            <a:round/>
            <a:headEnd type="none" w="med" len="med"/>
            <a:tailEnd type="triangle" w="med" len="med"/>
          </a:ln>
        </p:spPr>
      </p:cxnSp>
      <p:pic>
        <p:nvPicPr>
          <p:cNvPr id="262" name="Google Shape;262;p33"/>
          <p:cNvPicPr preferRelativeResize="0"/>
          <p:nvPr/>
        </p:nvPicPr>
        <p:blipFill>
          <a:blip r:embed="rId9">
            <a:alphaModFix amt="7000"/>
          </a:blip>
          <a:stretch>
            <a:fillRect/>
          </a:stretch>
        </p:blipFill>
        <p:spPr>
          <a:xfrm>
            <a:off x="7065925" y="938950"/>
            <a:ext cx="813600" cy="813600"/>
          </a:xfrm>
          <a:prstGeom prst="rect">
            <a:avLst/>
          </a:prstGeom>
          <a:noFill/>
          <a:ln>
            <a:noFill/>
          </a:ln>
        </p:spPr>
      </p:pic>
      <p:pic>
        <p:nvPicPr>
          <p:cNvPr id="263" name="Google Shape;263;p33"/>
          <p:cNvPicPr preferRelativeResize="0"/>
          <p:nvPr/>
        </p:nvPicPr>
        <p:blipFill>
          <a:blip r:embed="rId10">
            <a:alphaModFix amt="7000"/>
          </a:blip>
          <a:stretch>
            <a:fillRect/>
          </a:stretch>
        </p:blipFill>
        <p:spPr>
          <a:xfrm>
            <a:off x="5445074" y="906550"/>
            <a:ext cx="878376" cy="878400"/>
          </a:xfrm>
          <a:prstGeom prst="rect">
            <a:avLst/>
          </a:prstGeom>
          <a:noFill/>
          <a:ln>
            <a:noFill/>
          </a:ln>
        </p:spPr>
      </p:pic>
      <p:sp>
        <p:nvSpPr>
          <p:cNvPr id="264" name="Google Shape;264;p33"/>
          <p:cNvSpPr txBox="1"/>
          <p:nvPr/>
        </p:nvSpPr>
        <p:spPr>
          <a:xfrm>
            <a:off x="5206425" y="352450"/>
            <a:ext cx="30450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2"/>
                </a:solidFill>
              </a:rPr>
              <a:t>Pain Point</a:t>
            </a:r>
            <a:endParaRPr sz="2400" b="1">
              <a:solidFill>
                <a:schemeClr val="lt2"/>
              </a:solidFill>
            </a:endParaRPr>
          </a:p>
        </p:txBody>
      </p:sp>
      <p:sp>
        <p:nvSpPr>
          <p:cNvPr id="265" name="Google Shape;265;p33"/>
          <p:cNvSpPr txBox="1"/>
          <p:nvPr/>
        </p:nvSpPr>
        <p:spPr>
          <a:xfrm>
            <a:off x="5099313" y="1784950"/>
            <a:ext cx="15699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rPr>
              <a:t>Lack of Reward</a:t>
            </a:r>
            <a:endParaRPr b="1">
              <a:solidFill>
                <a:schemeClr val="lt2"/>
              </a:solidFill>
            </a:endParaRPr>
          </a:p>
        </p:txBody>
      </p:sp>
      <p:sp>
        <p:nvSpPr>
          <p:cNvPr id="266" name="Google Shape;266;p33"/>
          <p:cNvSpPr txBox="1"/>
          <p:nvPr/>
        </p:nvSpPr>
        <p:spPr>
          <a:xfrm>
            <a:off x="6853801" y="1784950"/>
            <a:ext cx="17277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solidFill>
                  <a:schemeClr val="lt2"/>
                </a:solidFill>
              </a:rPr>
              <a:t>Last Mile Solution</a:t>
            </a:r>
            <a:endParaRPr b="1">
              <a:solidFill>
                <a:schemeClr val="lt2"/>
              </a:solidFill>
            </a:endParaRPr>
          </a:p>
        </p:txBody>
      </p:sp>
      <p:sp>
        <p:nvSpPr>
          <p:cNvPr id="267" name="Google Shape;267;p33"/>
          <p:cNvSpPr txBox="1"/>
          <p:nvPr/>
        </p:nvSpPr>
        <p:spPr>
          <a:xfrm>
            <a:off x="382600" y="1822575"/>
            <a:ext cx="8123700" cy="923400"/>
          </a:xfrm>
          <a:prstGeom prst="rect">
            <a:avLst/>
          </a:prstGeom>
          <a:solidFill>
            <a:schemeClr val="dk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400" b="1">
                <a:solidFill>
                  <a:schemeClr val="lt1"/>
                </a:solidFill>
              </a:rPr>
              <a:t>Global Recycle Textile Market is projected to be USD 10.37 billion by 2028.</a:t>
            </a:r>
            <a:endParaRPr sz="2400" b="1">
              <a:solidFill>
                <a:schemeClr val="lt1"/>
              </a:solidFill>
            </a:endParaRPr>
          </a:p>
        </p:txBody>
      </p:sp>
      <p:sp>
        <p:nvSpPr>
          <p:cNvPr id="268" name="Google Shape;268;p33"/>
          <p:cNvSpPr txBox="1"/>
          <p:nvPr/>
        </p:nvSpPr>
        <p:spPr>
          <a:xfrm>
            <a:off x="0" y="4333225"/>
            <a:ext cx="8600100" cy="11121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1200"/>
              </a:spcBef>
              <a:spcAft>
                <a:spcPts val="0"/>
              </a:spcAft>
              <a:buClr>
                <a:schemeClr val="dk1"/>
              </a:buClr>
              <a:buSzPts val="1100"/>
              <a:buFont typeface="Arial"/>
              <a:buNone/>
            </a:pPr>
            <a:r>
              <a:rPr lang="en" sz="700">
                <a:solidFill>
                  <a:schemeClr val="dk1"/>
                </a:solidFill>
              </a:rPr>
              <a:t>Reference: Insights, T. B. (2022, March 21). </a:t>
            </a:r>
            <a:r>
              <a:rPr lang="en" sz="700" i="1">
                <a:solidFill>
                  <a:schemeClr val="dk1"/>
                </a:solidFill>
              </a:rPr>
              <a:t>Recycled textile market to reach USD 10.37 billion by 2028: Rising Technological Innovation and Clothing Recycling Initiative in the textile industry to drive growth, says the brainy insights</a:t>
            </a:r>
            <a:r>
              <a:rPr lang="en" sz="700">
                <a:solidFill>
                  <a:schemeClr val="dk1"/>
                </a:solidFill>
              </a:rPr>
              <a:t>. Recycled Textile Market to Reach USD 10.37 Billion by 2028 | Rising Technological Innovation and Clothing Recycling Initiative in the Textile Industry to Drive Growth, Says The Brainy Insights. Retrieved May 8, 2022, from https://www.prnewswire.com/news-releases/recycled-textile-market-to-reach-usd-10-37-billion-by-2028--rising-technological-innovation-and-clothing-recycling-initiative-in-the-textile-industry-to-drive-growth-says-the-brainy-insights-301506867.html </a:t>
            </a:r>
            <a:endParaRPr sz="700">
              <a:solidFill>
                <a:schemeClr val="dk1"/>
              </a:solidFill>
            </a:endParaRPr>
          </a:p>
          <a:p>
            <a:pPr marL="0" lvl="0" indent="0" algn="l" rtl="0">
              <a:spcBef>
                <a:spcPts val="1200"/>
              </a:spcBef>
              <a:spcAft>
                <a:spcPts val="0"/>
              </a:spcAft>
              <a:buNone/>
            </a:pPr>
            <a:endParaRPr sz="1000"/>
          </a:p>
        </p:txBody>
      </p:sp>
      <p:sp>
        <p:nvSpPr>
          <p:cNvPr id="269" name="Google Shape;269;p33"/>
          <p:cNvSpPr txBox="1"/>
          <p:nvPr/>
        </p:nvSpPr>
        <p:spPr>
          <a:xfrm>
            <a:off x="8545038" y="4743300"/>
            <a:ext cx="363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9</a:t>
            </a:r>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756</TotalTime>
  <Words>2341</Words>
  <Application>Microsoft Macintosh PowerPoint</Application>
  <PresentationFormat>On-screen Show (16:9)</PresentationFormat>
  <Paragraphs>281</Paragraphs>
  <Slides>46</Slides>
  <Notes>46</Notes>
  <HiddenSlides>0</HiddenSlides>
  <MMClips>0</MMClips>
  <ScaleCrop>false</ScaleCrop>
  <HeadingPairs>
    <vt:vector size="6" baseType="variant">
      <vt:variant>
        <vt:lpstr>Fonts Used</vt:lpstr>
      </vt:variant>
      <vt:variant>
        <vt:i4>4</vt:i4>
      </vt:variant>
      <vt:variant>
        <vt:lpstr>Theme</vt:lpstr>
      </vt:variant>
      <vt:variant>
        <vt:i4>2</vt:i4>
      </vt:variant>
      <vt:variant>
        <vt:lpstr>Slide Titles</vt:lpstr>
      </vt:variant>
      <vt:variant>
        <vt:i4>46</vt:i4>
      </vt:variant>
    </vt:vector>
  </HeadingPairs>
  <TitlesOfParts>
    <vt:vector size="52" baseType="lpstr">
      <vt:lpstr>Helvetica Neue</vt:lpstr>
      <vt:lpstr>Montserrat</vt:lpstr>
      <vt:lpstr>Gill Sans</vt:lpstr>
      <vt:lpstr>Arial</vt:lpstr>
      <vt:lpstr>Simple Light</vt:lpstr>
      <vt:lpstr>Simple Light</vt:lpstr>
      <vt:lpstr>PowerPoint Presentation</vt:lpstr>
      <vt:lpstr>PowerPoint Presentation</vt:lpstr>
      <vt:lpstr>Agenda</vt:lpstr>
      <vt:lpstr>Business Solution</vt:lpstr>
      <vt:lpstr>PowerPoint Presentation</vt:lpstr>
      <vt:lpstr>Problem Statement</vt:lpstr>
      <vt:lpstr>Problem Statement</vt:lpstr>
      <vt:lpstr>Problem Statement</vt:lpstr>
      <vt:lpstr>Problem Statement</vt:lpstr>
      <vt:lpstr>Business Solution</vt:lpstr>
      <vt:lpstr>What is ReClothes</vt:lpstr>
      <vt:lpstr>What is ReClothes</vt:lpstr>
      <vt:lpstr>Donation Working Process</vt:lpstr>
      <vt:lpstr>What is ReClothes</vt:lpstr>
      <vt:lpstr>What is ReClothes</vt:lpstr>
      <vt:lpstr>What is ReClothes</vt:lpstr>
      <vt:lpstr>Quality Attributes</vt:lpstr>
      <vt:lpstr>Tech  Solution</vt:lpstr>
      <vt:lpstr>PowerPoint Presentation</vt:lpstr>
      <vt:lpstr>PowerPoint Presentation</vt:lpstr>
      <vt:lpstr>PowerPoint Presentation</vt:lpstr>
      <vt:lpstr>PowerPoint Presentation</vt:lpstr>
      <vt:lpstr>PowerPoint Presentation</vt:lpstr>
      <vt:lpstr>PowerPoint Presentation</vt:lpstr>
      <vt:lpstr>Execution Plan</vt:lpstr>
      <vt:lpstr>Cost Estimate</vt:lpstr>
      <vt:lpstr>Lessons Learned,  Future Work, and References  </vt:lpstr>
      <vt:lpstr>Lessons Learned and Future Work </vt:lpstr>
      <vt:lpstr>References</vt:lpstr>
      <vt:lpstr>PowerPoint Presentation</vt:lpstr>
      <vt:lpstr>Appendix</vt:lpstr>
      <vt:lpstr>PowerPoint Presentation</vt:lpstr>
      <vt:lpstr>PowerPoint Presentation</vt:lpstr>
      <vt:lpstr>PowerPoint Presentation</vt:lpstr>
      <vt:lpstr>PowerPoint Presentation</vt:lpstr>
      <vt:lpstr>PowerPoint Presentation</vt:lpstr>
      <vt:lpstr>PowerPoint Presentation</vt:lpstr>
      <vt:lpstr>Enterprise Working Process</vt:lpstr>
      <vt:lpstr>Enterprise Working Process</vt:lpstr>
      <vt:lpstr>Enterprise Working Process</vt:lpstr>
      <vt:lpstr>Enterprise Working Process</vt:lpstr>
      <vt:lpstr>Enterprise Working Process</vt:lpstr>
      <vt:lpstr>Donating Business Process</vt:lpstr>
      <vt:lpstr>Buying Business Process</vt:lpstr>
      <vt:lpstr>Marketplace Working Process</vt:lpstr>
      <vt:lpstr>Q&amp;A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Liu Johnny</cp:lastModifiedBy>
  <cp:revision>7</cp:revision>
  <dcterms:modified xsi:type="dcterms:W3CDTF">2022-05-15T14:42:27Z</dcterms:modified>
</cp:coreProperties>
</file>